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diagrams/data3.xml" ContentType="application/vnd.openxmlformats-officedocument.drawingml.diagramData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Default Extension="ppt" ContentType="application/vnd.ms-powerpoint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9"/>
  </p:notesMasterIdLst>
  <p:sldIdLst>
    <p:sldId id="256" r:id="rId2"/>
    <p:sldId id="257" r:id="rId3"/>
    <p:sldId id="452" r:id="rId4"/>
    <p:sldId id="311" r:id="rId5"/>
    <p:sldId id="258" r:id="rId6"/>
    <p:sldId id="259" r:id="rId7"/>
    <p:sldId id="435" r:id="rId8"/>
    <p:sldId id="436" r:id="rId9"/>
    <p:sldId id="437" r:id="rId10"/>
    <p:sldId id="438" r:id="rId11"/>
    <p:sldId id="439" r:id="rId12"/>
    <p:sldId id="440" r:id="rId13"/>
    <p:sldId id="441" r:id="rId14"/>
    <p:sldId id="442" r:id="rId15"/>
    <p:sldId id="443" r:id="rId16"/>
    <p:sldId id="444" r:id="rId17"/>
    <p:sldId id="445" r:id="rId18"/>
    <p:sldId id="446" r:id="rId19"/>
    <p:sldId id="447" r:id="rId20"/>
    <p:sldId id="448" r:id="rId21"/>
    <p:sldId id="449" r:id="rId22"/>
    <p:sldId id="450" r:id="rId23"/>
    <p:sldId id="451" r:id="rId24"/>
    <p:sldId id="512" r:id="rId25"/>
    <p:sldId id="260" r:id="rId26"/>
    <p:sldId id="429" r:id="rId27"/>
    <p:sldId id="262" r:id="rId28"/>
    <p:sldId id="504" r:id="rId29"/>
    <p:sldId id="320" r:id="rId30"/>
    <p:sldId id="505" r:id="rId31"/>
    <p:sldId id="506" r:id="rId32"/>
    <p:sldId id="507" r:id="rId33"/>
    <p:sldId id="513" r:id="rId34"/>
    <p:sldId id="514" r:id="rId35"/>
    <p:sldId id="515" r:id="rId36"/>
    <p:sldId id="321" r:id="rId37"/>
    <p:sldId id="516" r:id="rId38"/>
    <p:sldId id="531" r:id="rId39"/>
    <p:sldId id="322" r:id="rId40"/>
    <p:sldId id="323" r:id="rId41"/>
    <p:sldId id="390" r:id="rId42"/>
    <p:sldId id="324" r:id="rId43"/>
    <p:sldId id="391" r:id="rId44"/>
    <p:sldId id="325" r:id="rId45"/>
    <p:sldId id="392" r:id="rId46"/>
    <p:sldId id="326" r:id="rId47"/>
    <p:sldId id="393" r:id="rId48"/>
    <p:sldId id="328" r:id="rId49"/>
    <p:sldId id="329" r:id="rId50"/>
    <p:sldId id="331" r:id="rId51"/>
    <p:sldId id="332" r:id="rId52"/>
    <p:sldId id="335" r:id="rId53"/>
    <p:sldId id="336" r:id="rId54"/>
    <p:sldId id="337" r:id="rId55"/>
    <p:sldId id="373" r:id="rId56"/>
    <p:sldId id="338" r:id="rId57"/>
    <p:sldId id="339" r:id="rId58"/>
    <p:sldId id="340" r:id="rId59"/>
    <p:sldId id="341" r:id="rId60"/>
    <p:sldId id="342" r:id="rId61"/>
    <p:sldId id="343" r:id="rId62"/>
    <p:sldId id="344" r:id="rId63"/>
    <p:sldId id="394" r:id="rId64"/>
    <p:sldId id="395" r:id="rId65"/>
    <p:sldId id="346" r:id="rId66"/>
    <p:sldId id="372" r:id="rId67"/>
    <p:sldId id="517" r:id="rId68"/>
    <p:sldId id="347" r:id="rId69"/>
    <p:sldId id="348" r:id="rId70"/>
    <p:sldId id="519" r:id="rId71"/>
    <p:sldId id="518" r:id="rId72"/>
    <p:sldId id="520" r:id="rId73"/>
    <p:sldId id="521" r:id="rId74"/>
    <p:sldId id="350" r:id="rId75"/>
    <p:sldId id="523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96" r:id="rId84"/>
    <p:sldId id="397" r:id="rId85"/>
    <p:sldId id="358" r:id="rId86"/>
    <p:sldId id="377" r:id="rId87"/>
    <p:sldId id="378" r:id="rId88"/>
    <p:sldId id="525" r:id="rId89"/>
    <p:sldId id="371" r:id="rId90"/>
    <p:sldId id="376" r:id="rId91"/>
    <p:sldId id="359" r:id="rId92"/>
    <p:sldId id="526" r:id="rId93"/>
    <p:sldId id="360" r:id="rId94"/>
    <p:sldId id="361" r:id="rId95"/>
    <p:sldId id="362" r:id="rId96"/>
    <p:sldId id="363" r:id="rId97"/>
    <p:sldId id="381" r:id="rId98"/>
    <p:sldId id="431" r:id="rId99"/>
    <p:sldId id="364" r:id="rId100"/>
    <p:sldId id="365" r:id="rId101"/>
    <p:sldId id="366" r:id="rId102"/>
    <p:sldId id="367" r:id="rId103"/>
    <p:sldId id="368" r:id="rId104"/>
    <p:sldId id="383" r:id="rId105"/>
    <p:sldId id="380" r:id="rId106"/>
    <p:sldId id="382" r:id="rId107"/>
    <p:sldId id="385" r:id="rId108"/>
    <p:sldId id="370" r:id="rId109"/>
    <p:sldId id="369" r:id="rId110"/>
    <p:sldId id="387" r:id="rId111"/>
    <p:sldId id="527" r:id="rId112"/>
    <p:sldId id="528" r:id="rId113"/>
    <p:sldId id="388" r:id="rId114"/>
    <p:sldId id="532" r:id="rId115"/>
    <p:sldId id="555" r:id="rId116"/>
    <p:sldId id="533" r:id="rId117"/>
    <p:sldId id="556" r:id="rId118"/>
    <p:sldId id="535" r:id="rId119"/>
    <p:sldId id="536" r:id="rId120"/>
    <p:sldId id="554" r:id="rId121"/>
    <p:sldId id="537" r:id="rId122"/>
    <p:sldId id="538" r:id="rId123"/>
    <p:sldId id="539" r:id="rId124"/>
    <p:sldId id="540" r:id="rId125"/>
    <p:sldId id="557" r:id="rId126"/>
    <p:sldId id="541" r:id="rId127"/>
    <p:sldId id="542" r:id="rId128"/>
    <p:sldId id="543" r:id="rId129"/>
    <p:sldId id="544" r:id="rId130"/>
    <p:sldId id="549" r:id="rId131"/>
    <p:sldId id="548" r:id="rId132"/>
    <p:sldId id="550" r:id="rId133"/>
    <p:sldId id="406" r:id="rId134"/>
    <p:sldId id="559" r:id="rId135"/>
    <p:sldId id="407" r:id="rId136"/>
    <p:sldId id="408" r:id="rId137"/>
    <p:sldId id="409" r:id="rId138"/>
    <p:sldId id="418" r:id="rId139"/>
    <p:sldId id="410" r:id="rId140"/>
    <p:sldId id="411" r:id="rId141"/>
    <p:sldId id="424" r:id="rId142"/>
    <p:sldId id="425" r:id="rId143"/>
    <p:sldId id="412" r:id="rId144"/>
    <p:sldId id="413" r:id="rId145"/>
    <p:sldId id="426" r:id="rId146"/>
    <p:sldId id="423" r:id="rId147"/>
    <p:sldId id="414" r:id="rId148"/>
    <p:sldId id="560" r:id="rId149"/>
    <p:sldId id="415" r:id="rId150"/>
    <p:sldId id="561" r:id="rId151"/>
    <p:sldId id="416" r:id="rId152"/>
    <p:sldId id="417" r:id="rId153"/>
    <p:sldId id="421" r:id="rId154"/>
    <p:sldId id="420" r:id="rId155"/>
    <p:sldId id="501" r:id="rId156"/>
    <p:sldId id="422" r:id="rId157"/>
    <p:sldId id="562" r:id="rId158"/>
    <p:sldId id="563" r:id="rId159"/>
    <p:sldId id="564" r:id="rId160"/>
    <p:sldId id="568" r:id="rId161"/>
    <p:sldId id="433" r:id="rId162"/>
    <p:sldId id="565" r:id="rId163"/>
    <p:sldId id="566" r:id="rId164"/>
    <p:sldId id="567" r:id="rId165"/>
    <p:sldId id="432" r:id="rId166"/>
    <p:sldId id="434" r:id="rId167"/>
    <p:sldId id="569" r:id="rId1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660"/>
  </p:normalViewPr>
  <p:slideViewPr>
    <p:cSldViewPr>
      <p:cViewPr>
        <p:scale>
          <a:sx n="70" d="100"/>
          <a:sy n="70" d="100"/>
        </p:scale>
        <p:origin x="-12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6E25CB-7A5D-4DB9-B956-2016B2FA767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56FF904-E789-4DFB-AB57-9ADD29B9402E}">
      <dgm:prSet/>
      <dgm:spPr/>
      <dgm:t>
        <a:bodyPr/>
        <a:lstStyle/>
        <a:p>
          <a:pPr rtl="0"/>
          <a:r>
            <a:rPr lang="en-IN" dirty="0" smtClean="0"/>
            <a:t>1793- John Abernathy- partial transposition of the great arteries</a:t>
          </a:r>
          <a:endParaRPr lang="en-IN" dirty="0"/>
        </a:p>
      </dgm:t>
    </dgm:pt>
    <dgm:pt modelId="{AE9E2090-D95F-4C05-BFD9-E218EE727C47}" type="parTrans" cxnId="{6508C482-8880-4766-9048-F1E42CC5B112}">
      <dgm:prSet/>
      <dgm:spPr/>
      <dgm:t>
        <a:bodyPr/>
        <a:lstStyle/>
        <a:p>
          <a:endParaRPr lang="en-IN"/>
        </a:p>
      </dgm:t>
    </dgm:pt>
    <dgm:pt modelId="{D1777CC0-C7F8-43EF-A62B-9A77EA61B5F6}" type="sibTrans" cxnId="{6508C482-8880-4766-9048-F1E42CC5B112}">
      <dgm:prSet/>
      <dgm:spPr/>
      <dgm:t>
        <a:bodyPr/>
        <a:lstStyle/>
        <a:p>
          <a:endParaRPr lang="en-IN"/>
        </a:p>
      </dgm:t>
    </dgm:pt>
    <dgm:pt modelId="{684121AE-CCB1-4992-80BD-04908E0ED31E}">
      <dgm:prSet/>
      <dgm:spPr/>
      <dgm:t>
        <a:bodyPr/>
        <a:lstStyle/>
        <a:p>
          <a:pPr rtl="0"/>
          <a:r>
            <a:rPr lang="en-IN" dirty="0" smtClean="0"/>
            <a:t>1898- Karl von </a:t>
          </a:r>
          <a:r>
            <a:rPr lang="en-IN" dirty="0" err="1" smtClean="0"/>
            <a:t>Vierordt</a:t>
          </a:r>
          <a:r>
            <a:rPr lang="en-IN" dirty="0" smtClean="0"/>
            <a:t>--partial transposition </a:t>
          </a:r>
        </a:p>
        <a:p>
          <a:pPr rtl="0"/>
          <a:r>
            <a:rPr lang="en-IN" dirty="0" smtClean="0"/>
            <a:t>aorta was transposed but the pulmonary trunk was normally aligned</a:t>
          </a:r>
          <a:endParaRPr lang="en-IN" dirty="0"/>
        </a:p>
      </dgm:t>
    </dgm:pt>
    <dgm:pt modelId="{0B5D8268-93D2-4213-A85E-FE49F3F91A41}" type="parTrans" cxnId="{9D2C6A09-EBB5-43A8-A030-6AFC3D2BACF4}">
      <dgm:prSet/>
      <dgm:spPr/>
      <dgm:t>
        <a:bodyPr/>
        <a:lstStyle/>
        <a:p>
          <a:endParaRPr lang="en-IN"/>
        </a:p>
      </dgm:t>
    </dgm:pt>
    <dgm:pt modelId="{6EAF4CC0-D8EA-4665-AF13-35C3FFBC1CD0}" type="sibTrans" cxnId="{9D2C6A09-EBB5-43A8-A030-6AFC3D2BACF4}">
      <dgm:prSet/>
      <dgm:spPr/>
      <dgm:t>
        <a:bodyPr/>
        <a:lstStyle/>
        <a:p>
          <a:endParaRPr lang="en-IN"/>
        </a:p>
      </dgm:t>
    </dgm:pt>
    <dgm:pt modelId="{4A358231-022B-4E9D-A936-FF6C679FF9A4}">
      <dgm:prSet/>
      <dgm:spPr/>
      <dgm:t>
        <a:bodyPr/>
        <a:lstStyle/>
        <a:p>
          <a:pPr rtl="0"/>
          <a:r>
            <a:rPr lang="en-IN" dirty="0" smtClean="0"/>
            <a:t>1957 -Witham introduced double outlet right ventricle as a diagnostic term</a:t>
          </a:r>
          <a:endParaRPr lang="en-IN" dirty="0"/>
        </a:p>
      </dgm:t>
    </dgm:pt>
    <dgm:pt modelId="{17BFD0D3-A193-4455-AFD0-C8C8FB61154C}" type="parTrans" cxnId="{C2638863-20A3-48EB-853D-AC4ED5E8A119}">
      <dgm:prSet/>
      <dgm:spPr/>
      <dgm:t>
        <a:bodyPr/>
        <a:lstStyle/>
        <a:p>
          <a:endParaRPr lang="en-IN"/>
        </a:p>
      </dgm:t>
    </dgm:pt>
    <dgm:pt modelId="{A235F0ED-EBE7-4899-B80A-D098B39B9CD1}" type="sibTrans" cxnId="{C2638863-20A3-48EB-853D-AC4ED5E8A119}">
      <dgm:prSet/>
      <dgm:spPr/>
      <dgm:t>
        <a:bodyPr/>
        <a:lstStyle/>
        <a:p>
          <a:endParaRPr lang="en-IN"/>
        </a:p>
      </dgm:t>
    </dgm:pt>
    <dgm:pt modelId="{00B679E8-FDCD-44E6-934C-7BFDC5389348}" type="pres">
      <dgm:prSet presAssocID="{166E25CB-7A5D-4DB9-B956-2016B2FA767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063EEB44-E3BA-44B9-8A8C-0E108CED1982}" type="pres">
      <dgm:prSet presAssocID="{166E25CB-7A5D-4DB9-B956-2016B2FA767B}" presName="arrow" presStyleLbl="bgShp" presStyleIdx="0" presStyleCnt="1"/>
      <dgm:spPr/>
    </dgm:pt>
    <dgm:pt modelId="{6C16F834-4428-4AF6-A6ED-20146A17C952}" type="pres">
      <dgm:prSet presAssocID="{166E25CB-7A5D-4DB9-B956-2016B2FA767B}" presName="points" presStyleCnt="0"/>
      <dgm:spPr/>
    </dgm:pt>
    <dgm:pt modelId="{54DA396E-56AA-482E-A5BF-FFF1152C87C8}" type="pres">
      <dgm:prSet presAssocID="{C56FF904-E789-4DFB-AB57-9ADD29B9402E}" presName="compositeA" presStyleCnt="0"/>
      <dgm:spPr/>
    </dgm:pt>
    <dgm:pt modelId="{1CAD9099-6D76-49A9-8AE6-5F968C26AAC2}" type="pres">
      <dgm:prSet presAssocID="{C56FF904-E789-4DFB-AB57-9ADD29B9402E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CD3C5B0-D598-4679-BD25-CF2190071AE1}" type="pres">
      <dgm:prSet presAssocID="{C56FF904-E789-4DFB-AB57-9ADD29B9402E}" presName="circleA" presStyleLbl="node1" presStyleIdx="0" presStyleCnt="3"/>
      <dgm:spPr/>
    </dgm:pt>
    <dgm:pt modelId="{BF8A3FCF-AEF3-4FA5-9808-799634AB29A6}" type="pres">
      <dgm:prSet presAssocID="{C56FF904-E789-4DFB-AB57-9ADD29B9402E}" presName="spaceA" presStyleCnt="0"/>
      <dgm:spPr/>
    </dgm:pt>
    <dgm:pt modelId="{8FD8DD64-1202-4AF4-8158-79ED20194E7C}" type="pres">
      <dgm:prSet presAssocID="{D1777CC0-C7F8-43EF-A62B-9A77EA61B5F6}" presName="space" presStyleCnt="0"/>
      <dgm:spPr/>
    </dgm:pt>
    <dgm:pt modelId="{86A81594-94D2-4F7C-81DD-D8E11274B54D}" type="pres">
      <dgm:prSet presAssocID="{684121AE-CCB1-4992-80BD-04908E0ED31E}" presName="compositeB" presStyleCnt="0"/>
      <dgm:spPr/>
    </dgm:pt>
    <dgm:pt modelId="{C0355E40-D401-4E96-AB80-069BEEF9F091}" type="pres">
      <dgm:prSet presAssocID="{684121AE-CCB1-4992-80BD-04908E0ED31E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A77507B-1CE5-4BE7-AA81-9765DF265CDC}" type="pres">
      <dgm:prSet presAssocID="{684121AE-CCB1-4992-80BD-04908E0ED31E}" presName="circleB" presStyleLbl="node1" presStyleIdx="1" presStyleCnt="3"/>
      <dgm:spPr/>
    </dgm:pt>
    <dgm:pt modelId="{AE6C0D58-64ED-4603-B511-9EF4B942F602}" type="pres">
      <dgm:prSet presAssocID="{684121AE-CCB1-4992-80BD-04908E0ED31E}" presName="spaceB" presStyleCnt="0"/>
      <dgm:spPr/>
    </dgm:pt>
    <dgm:pt modelId="{D8BE90F4-AB58-4D15-BC89-1CFBC7360E1B}" type="pres">
      <dgm:prSet presAssocID="{6EAF4CC0-D8EA-4665-AF13-35C3FFBC1CD0}" presName="space" presStyleCnt="0"/>
      <dgm:spPr/>
    </dgm:pt>
    <dgm:pt modelId="{C076FD84-C3B0-4335-BF17-FC7D36607A6A}" type="pres">
      <dgm:prSet presAssocID="{4A358231-022B-4E9D-A936-FF6C679FF9A4}" presName="compositeA" presStyleCnt="0"/>
      <dgm:spPr/>
    </dgm:pt>
    <dgm:pt modelId="{E3D89401-ED46-40D8-8CB2-B607D1B03343}" type="pres">
      <dgm:prSet presAssocID="{4A358231-022B-4E9D-A936-FF6C679FF9A4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B0C2EA5-1939-4DC3-8C74-1A418490DF04}" type="pres">
      <dgm:prSet presAssocID="{4A358231-022B-4E9D-A936-FF6C679FF9A4}" presName="circleA" presStyleLbl="node1" presStyleIdx="2" presStyleCnt="3"/>
      <dgm:spPr/>
    </dgm:pt>
    <dgm:pt modelId="{8222C5D6-6468-4ED4-9ED6-925ABB784ABC}" type="pres">
      <dgm:prSet presAssocID="{4A358231-022B-4E9D-A936-FF6C679FF9A4}" presName="spaceA" presStyleCnt="0"/>
      <dgm:spPr/>
    </dgm:pt>
  </dgm:ptLst>
  <dgm:cxnLst>
    <dgm:cxn modelId="{B290389C-5651-4592-B9A5-3C42C5F011A4}" type="presOf" srcId="{4A358231-022B-4E9D-A936-FF6C679FF9A4}" destId="{E3D89401-ED46-40D8-8CB2-B607D1B03343}" srcOrd="0" destOrd="0" presId="urn:microsoft.com/office/officeart/2005/8/layout/hProcess11"/>
    <dgm:cxn modelId="{76273345-848C-4C81-9815-189EDA366620}" type="presOf" srcId="{166E25CB-7A5D-4DB9-B956-2016B2FA767B}" destId="{00B679E8-FDCD-44E6-934C-7BFDC5389348}" srcOrd="0" destOrd="0" presId="urn:microsoft.com/office/officeart/2005/8/layout/hProcess11"/>
    <dgm:cxn modelId="{C2638863-20A3-48EB-853D-AC4ED5E8A119}" srcId="{166E25CB-7A5D-4DB9-B956-2016B2FA767B}" destId="{4A358231-022B-4E9D-A936-FF6C679FF9A4}" srcOrd="2" destOrd="0" parTransId="{17BFD0D3-A193-4455-AFD0-C8C8FB61154C}" sibTransId="{A235F0ED-EBE7-4899-B80A-D098B39B9CD1}"/>
    <dgm:cxn modelId="{C2E0BF21-02DD-4BCF-A412-4C9C9B6C13FD}" type="presOf" srcId="{684121AE-CCB1-4992-80BD-04908E0ED31E}" destId="{C0355E40-D401-4E96-AB80-069BEEF9F091}" srcOrd="0" destOrd="0" presId="urn:microsoft.com/office/officeart/2005/8/layout/hProcess11"/>
    <dgm:cxn modelId="{9D2C6A09-EBB5-43A8-A030-6AFC3D2BACF4}" srcId="{166E25CB-7A5D-4DB9-B956-2016B2FA767B}" destId="{684121AE-CCB1-4992-80BD-04908E0ED31E}" srcOrd="1" destOrd="0" parTransId="{0B5D8268-93D2-4213-A85E-FE49F3F91A41}" sibTransId="{6EAF4CC0-D8EA-4665-AF13-35C3FFBC1CD0}"/>
    <dgm:cxn modelId="{4C758287-3F2F-44EC-983F-C0A97334D02D}" type="presOf" srcId="{C56FF904-E789-4DFB-AB57-9ADD29B9402E}" destId="{1CAD9099-6D76-49A9-8AE6-5F968C26AAC2}" srcOrd="0" destOrd="0" presId="urn:microsoft.com/office/officeart/2005/8/layout/hProcess11"/>
    <dgm:cxn modelId="{6508C482-8880-4766-9048-F1E42CC5B112}" srcId="{166E25CB-7A5D-4DB9-B956-2016B2FA767B}" destId="{C56FF904-E789-4DFB-AB57-9ADD29B9402E}" srcOrd="0" destOrd="0" parTransId="{AE9E2090-D95F-4C05-BFD9-E218EE727C47}" sibTransId="{D1777CC0-C7F8-43EF-A62B-9A77EA61B5F6}"/>
    <dgm:cxn modelId="{0AE64A56-EFE1-4434-A871-E5517E5B3C0B}" type="presParOf" srcId="{00B679E8-FDCD-44E6-934C-7BFDC5389348}" destId="{063EEB44-E3BA-44B9-8A8C-0E108CED1982}" srcOrd="0" destOrd="0" presId="urn:microsoft.com/office/officeart/2005/8/layout/hProcess11"/>
    <dgm:cxn modelId="{DF16724D-A578-4F14-82B6-BC7D258FFB29}" type="presParOf" srcId="{00B679E8-FDCD-44E6-934C-7BFDC5389348}" destId="{6C16F834-4428-4AF6-A6ED-20146A17C952}" srcOrd="1" destOrd="0" presId="urn:microsoft.com/office/officeart/2005/8/layout/hProcess11"/>
    <dgm:cxn modelId="{2E8C48E2-F73F-4943-8CB2-60DCFFCC5F9E}" type="presParOf" srcId="{6C16F834-4428-4AF6-A6ED-20146A17C952}" destId="{54DA396E-56AA-482E-A5BF-FFF1152C87C8}" srcOrd="0" destOrd="0" presId="urn:microsoft.com/office/officeart/2005/8/layout/hProcess11"/>
    <dgm:cxn modelId="{A6A06D8E-31BB-4F4B-9464-92DA5EE82924}" type="presParOf" srcId="{54DA396E-56AA-482E-A5BF-FFF1152C87C8}" destId="{1CAD9099-6D76-49A9-8AE6-5F968C26AAC2}" srcOrd="0" destOrd="0" presId="urn:microsoft.com/office/officeart/2005/8/layout/hProcess11"/>
    <dgm:cxn modelId="{6D49FA96-F142-4E29-B99F-4ED47504544A}" type="presParOf" srcId="{54DA396E-56AA-482E-A5BF-FFF1152C87C8}" destId="{4CD3C5B0-D598-4679-BD25-CF2190071AE1}" srcOrd="1" destOrd="0" presId="urn:microsoft.com/office/officeart/2005/8/layout/hProcess11"/>
    <dgm:cxn modelId="{FDC6963A-0884-461C-A159-592447EF073E}" type="presParOf" srcId="{54DA396E-56AA-482E-A5BF-FFF1152C87C8}" destId="{BF8A3FCF-AEF3-4FA5-9808-799634AB29A6}" srcOrd="2" destOrd="0" presId="urn:microsoft.com/office/officeart/2005/8/layout/hProcess11"/>
    <dgm:cxn modelId="{675A16E0-B828-4873-B87A-63DA30AFC451}" type="presParOf" srcId="{6C16F834-4428-4AF6-A6ED-20146A17C952}" destId="{8FD8DD64-1202-4AF4-8158-79ED20194E7C}" srcOrd="1" destOrd="0" presId="urn:microsoft.com/office/officeart/2005/8/layout/hProcess11"/>
    <dgm:cxn modelId="{A84E6830-A711-4422-8161-4D0E1C264DBD}" type="presParOf" srcId="{6C16F834-4428-4AF6-A6ED-20146A17C952}" destId="{86A81594-94D2-4F7C-81DD-D8E11274B54D}" srcOrd="2" destOrd="0" presId="urn:microsoft.com/office/officeart/2005/8/layout/hProcess11"/>
    <dgm:cxn modelId="{F714A4D7-8CE5-4C05-9AC5-644571CA0BA1}" type="presParOf" srcId="{86A81594-94D2-4F7C-81DD-D8E11274B54D}" destId="{C0355E40-D401-4E96-AB80-069BEEF9F091}" srcOrd="0" destOrd="0" presId="urn:microsoft.com/office/officeart/2005/8/layout/hProcess11"/>
    <dgm:cxn modelId="{F07EA780-A46E-4307-A30E-B64787EAF8FA}" type="presParOf" srcId="{86A81594-94D2-4F7C-81DD-D8E11274B54D}" destId="{0A77507B-1CE5-4BE7-AA81-9765DF265CDC}" srcOrd="1" destOrd="0" presId="urn:microsoft.com/office/officeart/2005/8/layout/hProcess11"/>
    <dgm:cxn modelId="{5D8EE08E-0DE9-44BA-BBB5-F2C93FDA3B11}" type="presParOf" srcId="{86A81594-94D2-4F7C-81DD-D8E11274B54D}" destId="{AE6C0D58-64ED-4603-B511-9EF4B942F602}" srcOrd="2" destOrd="0" presId="urn:microsoft.com/office/officeart/2005/8/layout/hProcess11"/>
    <dgm:cxn modelId="{5D959A7F-5D82-4CB3-8121-90DA1A218FD5}" type="presParOf" srcId="{6C16F834-4428-4AF6-A6ED-20146A17C952}" destId="{D8BE90F4-AB58-4D15-BC89-1CFBC7360E1B}" srcOrd="3" destOrd="0" presId="urn:microsoft.com/office/officeart/2005/8/layout/hProcess11"/>
    <dgm:cxn modelId="{281E6F16-3DC3-4F7D-967E-AD796FF02619}" type="presParOf" srcId="{6C16F834-4428-4AF6-A6ED-20146A17C952}" destId="{C076FD84-C3B0-4335-BF17-FC7D36607A6A}" srcOrd="4" destOrd="0" presId="urn:microsoft.com/office/officeart/2005/8/layout/hProcess11"/>
    <dgm:cxn modelId="{6A248516-CF7A-430A-B631-2DAC8618329B}" type="presParOf" srcId="{C076FD84-C3B0-4335-BF17-FC7D36607A6A}" destId="{E3D89401-ED46-40D8-8CB2-B607D1B03343}" srcOrd="0" destOrd="0" presId="urn:microsoft.com/office/officeart/2005/8/layout/hProcess11"/>
    <dgm:cxn modelId="{DD3F154E-930F-4BFD-9794-E012E9799D06}" type="presParOf" srcId="{C076FD84-C3B0-4335-BF17-FC7D36607A6A}" destId="{0B0C2EA5-1939-4DC3-8C74-1A418490DF04}" srcOrd="1" destOrd="0" presId="urn:microsoft.com/office/officeart/2005/8/layout/hProcess11"/>
    <dgm:cxn modelId="{FCE2E3A3-18A0-4A5D-881B-5060B70433F6}" type="presParOf" srcId="{C076FD84-C3B0-4335-BF17-FC7D36607A6A}" destId="{8222C5D6-6468-4ED4-9ED6-925ABB784AB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C6036B-3365-40F2-89D5-F4A75442670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B08B865-6A6F-4BE0-A4B3-8FCE3977FF32}">
      <dgm:prSet/>
      <dgm:spPr/>
      <dgm:t>
        <a:bodyPr/>
        <a:lstStyle/>
        <a:p>
          <a:pPr rtl="0"/>
          <a:r>
            <a:rPr lang="en-IN" dirty="0" smtClean="0"/>
            <a:t>1957 --first surgical repair- Mayo Clinic</a:t>
          </a:r>
          <a:endParaRPr lang="en-IN" dirty="0"/>
        </a:p>
      </dgm:t>
    </dgm:pt>
    <dgm:pt modelId="{07C72A74-2E71-4602-AF62-EC3CA11DB283}" type="parTrans" cxnId="{4C0384B1-EB1E-46CD-A0C5-6660207FFEFE}">
      <dgm:prSet/>
      <dgm:spPr/>
      <dgm:t>
        <a:bodyPr/>
        <a:lstStyle/>
        <a:p>
          <a:endParaRPr lang="en-IN"/>
        </a:p>
      </dgm:t>
    </dgm:pt>
    <dgm:pt modelId="{065FEB2E-A9ED-49AB-BB4E-E0162E30001B}" type="sibTrans" cxnId="{4C0384B1-EB1E-46CD-A0C5-6660207FFEFE}">
      <dgm:prSet/>
      <dgm:spPr/>
      <dgm:t>
        <a:bodyPr/>
        <a:lstStyle/>
        <a:p>
          <a:endParaRPr lang="en-IN"/>
        </a:p>
      </dgm:t>
    </dgm:pt>
    <dgm:pt modelId="{72893A11-AC64-42D5-8B30-1B801D432198}">
      <dgm:prSet/>
      <dgm:spPr/>
      <dgm:t>
        <a:bodyPr/>
        <a:lstStyle/>
        <a:p>
          <a:pPr rtl="0"/>
          <a:r>
            <a:rPr lang="en-IN" dirty="0" smtClean="0"/>
            <a:t>In 1961- Neufeld et al. -- classification of DORV with and without </a:t>
          </a:r>
          <a:r>
            <a:rPr lang="en-IN" dirty="0" err="1" smtClean="0"/>
            <a:t>pulmonic</a:t>
          </a:r>
          <a:r>
            <a:rPr lang="en-IN" dirty="0" smtClean="0"/>
            <a:t> </a:t>
          </a:r>
          <a:r>
            <a:rPr lang="en-IN" dirty="0" err="1" smtClean="0"/>
            <a:t>stenosis</a:t>
          </a:r>
          <a:endParaRPr lang="en-IN" dirty="0"/>
        </a:p>
      </dgm:t>
    </dgm:pt>
    <dgm:pt modelId="{527E5C80-984A-4665-B7AA-9C94082F5F0F}" type="parTrans" cxnId="{21023111-A8C7-4FF3-A0CA-38D1D6992448}">
      <dgm:prSet/>
      <dgm:spPr/>
      <dgm:t>
        <a:bodyPr/>
        <a:lstStyle/>
        <a:p>
          <a:endParaRPr lang="en-IN"/>
        </a:p>
      </dgm:t>
    </dgm:pt>
    <dgm:pt modelId="{84BAEC45-F242-4317-AA79-0F8697B3E542}" type="sibTrans" cxnId="{21023111-A8C7-4FF3-A0CA-38D1D6992448}">
      <dgm:prSet/>
      <dgm:spPr/>
      <dgm:t>
        <a:bodyPr/>
        <a:lstStyle/>
        <a:p>
          <a:endParaRPr lang="en-IN"/>
        </a:p>
      </dgm:t>
    </dgm:pt>
    <dgm:pt modelId="{9DA845E1-8C04-44D9-9ECC-1DB68694F27D}">
      <dgm:prSet/>
      <dgm:spPr/>
      <dgm:t>
        <a:bodyPr/>
        <a:lstStyle/>
        <a:p>
          <a:pPr rtl="0"/>
          <a:r>
            <a:rPr lang="en-IN" dirty="0" smtClean="0"/>
            <a:t>in 1972-  Lev et al. categorized many types of DORV </a:t>
          </a:r>
          <a:endParaRPr lang="en-IN" dirty="0"/>
        </a:p>
      </dgm:t>
    </dgm:pt>
    <dgm:pt modelId="{C852D6AE-2EB6-49C5-93BB-05CF9F443219}" type="parTrans" cxnId="{5D835934-4913-4E50-B803-0DB192A4F0F0}">
      <dgm:prSet/>
      <dgm:spPr/>
      <dgm:t>
        <a:bodyPr/>
        <a:lstStyle/>
        <a:p>
          <a:endParaRPr lang="en-IN"/>
        </a:p>
      </dgm:t>
    </dgm:pt>
    <dgm:pt modelId="{CF49E1FD-C047-435D-9896-EC899D8EEA09}" type="sibTrans" cxnId="{5D835934-4913-4E50-B803-0DB192A4F0F0}">
      <dgm:prSet/>
      <dgm:spPr/>
      <dgm:t>
        <a:bodyPr/>
        <a:lstStyle/>
        <a:p>
          <a:endParaRPr lang="en-IN"/>
        </a:p>
      </dgm:t>
    </dgm:pt>
    <dgm:pt modelId="{0386C0AB-04B5-4E7B-99E7-1D7CAC75A890}">
      <dgm:prSet/>
      <dgm:spPr/>
      <dgm:t>
        <a:bodyPr/>
        <a:lstStyle/>
        <a:p>
          <a:pPr rtl="0"/>
          <a:endParaRPr lang="en-IN" dirty="0"/>
        </a:p>
      </dgm:t>
    </dgm:pt>
    <dgm:pt modelId="{E198ECE4-1256-439D-9481-9F18A4913E9A}" type="parTrans" cxnId="{8EAE90B6-17DA-4874-A949-2F4649351296}">
      <dgm:prSet/>
      <dgm:spPr/>
      <dgm:t>
        <a:bodyPr/>
        <a:lstStyle/>
        <a:p>
          <a:endParaRPr lang="en-IN"/>
        </a:p>
      </dgm:t>
    </dgm:pt>
    <dgm:pt modelId="{2D093A99-9B26-4CB2-92DE-11A83D536705}" type="sibTrans" cxnId="{8EAE90B6-17DA-4874-A949-2F4649351296}">
      <dgm:prSet/>
      <dgm:spPr/>
      <dgm:t>
        <a:bodyPr/>
        <a:lstStyle/>
        <a:p>
          <a:endParaRPr lang="en-IN"/>
        </a:p>
      </dgm:t>
    </dgm:pt>
    <dgm:pt modelId="{A060D46C-DB4A-4B0B-B4ED-E7B8E16E4430}" type="pres">
      <dgm:prSet presAssocID="{F1C6036B-3365-40F2-89D5-F4A7544267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7D0364D1-5E5D-47A4-9747-D9E9E88B8910}" type="pres">
      <dgm:prSet presAssocID="{F1C6036B-3365-40F2-89D5-F4A754426704}" presName="arrow" presStyleLbl="bgShp" presStyleIdx="0" presStyleCnt="1"/>
      <dgm:spPr/>
    </dgm:pt>
    <dgm:pt modelId="{D304DFD2-1E77-4E1E-95AF-2E8633BAC670}" type="pres">
      <dgm:prSet presAssocID="{F1C6036B-3365-40F2-89D5-F4A754426704}" presName="points" presStyleCnt="0"/>
      <dgm:spPr/>
    </dgm:pt>
    <dgm:pt modelId="{D0E310B2-673A-45FB-9DB9-84B795D61FA2}" type="pres">
      <dgm:prSet presAssocID="{2B08B865-6A6F-4BE0-A4B3-8FCE3977FF32}" presName="compositeA" presStyleCnt="0"/>
      <dgm:spPr/>
    </dgm:pt>
    <dgm:pt modelId="{C012F8E0-4146-4FCA-902F-32960C6E7137}" type="pres">
      <dgm:prSet presAssocID="{2B08B865-6A6F-4BE0-A4B3-8FCE3977FF32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3224AD6-CFB1-49A7-AB7E-126A0F6AC691}" type="pres">
      <dgm:prSet presAssocID="{2B08B865-6A6F-4BE0-A4B3-8FCE3977FF32}" presName="circleA" presStyleLbl="node1" presStyleIdx="0" presStyleCnt="4"/>
      <dgm:spPr/>
    </dgm:pt>
    <dgm:pt modelId="{A11DD00C-7BD9-4410-9C4E-80E3BB2EA05D}" type="pres">
      <dgm:prSet presAssocID="{2B08B865-6A6F-4BE0-A4B3-8FCE3977FF32}" presName="spaceA" presStyleCnt="0"/>
      <dgm:spPr/>
    </dgm:pt>
    <dgm:pt modelId="{915A6295-251E-45A6-96E1-3ED3B1E26FD9}" type="pres">
      <dgm:prSet presAssocID="{065FEB2E-A9ED-49AB-BB4E-E0162E30001B}" presName="space" presStyleCnt="0"/>
      <dgm:spPr/>
    </dgm:pt>
    <dgm:pt modelId="{0E85BC82-2918-41CD-9812-523137AE5E3E}" type="pres">
      <dgm:prSet presAssocID="{72893A11-AC64-42D5-8B30-1B801D432198}" presName="compositeB" presStyleCnt="0"/>
      <dgm:spPr/>
    </dgm:pt>
    <dgm:pt modelId="{7BBD2225-475A-4287-9E09-E3520ABF453A}" type="pres">
      <dgm:prSet presAssocID="{72893A11-AC64-42D5-8B30-1B801D432198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507C1E6-9CA0-46A4-A3D1-FD46C0B6BE32}" type="pres">
      <dgm:prSet presAssocID="{72893A11-AC64-42D5-8B30-1B801D432198}" presName="circleB" presStyleLbl="node1" presStyleIdx="1" presStyleCnt="4"/>
      <dgm:spPr/>
    </dgm:pt>
    <dgm:pt modelId="{1A189956-68D5-48D6-9A4D-D683DFE2B65B}" type="pres">
      <dgm:prSet presAssocID="{72893A11-AC64-42D5-8B30-1B801D432198}" presName="spaceB" presStyleCnt="0"/>
      <dgm:spPr/>
    </dgm:pt>
    <dgm:pt modelId="{5F8D2B65-BE78-4A37-971F-6F1ACEA907AD}" type="pres">
      <dgm:prSet presAssocID="{84BAEC45-F242-4317-AA79-0F8697B3E542}" presName="space" presStyleCnt="0"/>
      <dgm:spPr/>
    </dgm:pt>
    <dgm:pt modelId="{8B39C16A-4F87-439B-92B0-99CA16F46BC1}" type="pres">
      <dgm:prSet presAssocID="{9DA845E1-8C04-44D9-9ECC-1DB68694F27D}" presName="compositeA" presStyleCnt="0"/>
      <dgm:spPr/>
    </dgm:pt>
    <dgm:pt modelId="{9AE98879-3E63-4932-8303-D783590E677C}" type="pres">
      <dgm:prSet presAssocID="{9DA845E1-8C04-44D9-9ECC-1DB68694F27D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79DB6C0-943E-4501-BD06-B29D7CB6E7A9}" type="pres">
      <dgm:prSet presAssocID="{9DA845E1-8C04-44D9-9ECC-1DB68694F27D}" presName="circleA" presStyleLbl="node1" presStyleIdx="2" presStyleCnt="4"/>
      <dgm:spPr/>
    </dgm:pt>
    <dgm:pt modelId="{8CB41DCD-1F28-4246-B342-9D1777E51ABF}" type="pres">
      <dgm:prSet presAssocID="{9DA845E1-8C04-44D9-9ECC-1DB68694F27D}" presName="spaceA" presStyleCnt="0"/>
      <dgm:spPr/>
    </dgm:pt>
    <dgm:pt modelId="{C5F51880-B632-4925-AE31-B768B5FCB187}" type="pres">
      <dgm:prSet presAssocID="{CF49E1FD-C047-435D-9896-EC899D8EEA09}" presName="space" presStyleCnt="0"/>
      <dgm:spPr/>
    </dgm:pt>
    <dgm:pt modelId="{E648B513-3092-489A-845B-9C1A8E9B3638}" type="pres">
      <dgm:prSet presAssocID="{0386C0AB-04B5-4E7B-99E7-1D7CAC75A890}" presName="compositeB" presStyleCnt="0"/>
      <dgm:spPr/>
    </dgm:pt>
    <dgm:pt modelId="{47F1D1EB-F5F3-4420-9E6F-C783C14161AF}" type="pres">
      <dgm:prSet presAssocID="{0386C0AB-04B5-4E7B-99E7-1D7CAC75A890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1BD401E-F32F-4E4A-97D2-54EA4E05D4EC}" type="pres">
      <dgm:prSet presAssocID="{0386C0AB-04B5-4E7B-99E7-1D7CAC75A890}" presName="circleB" presStyleLbl="node1" presStyleIdx="3" presStyleCnt="4"/>
      <dgm:spPr/>
    </dgm:pt>
    <dgm:pt modelId="{3A250E7A-DDFA-4281-96D0-B1D664A028B1}" type="pres">
      <dgm:prSet presAssocID="{0386C0AB-04B5-4E7B-99E7-1D7CAC75A890}" presName="spaceB" presStyleCnt="0"/>
      <dgm:spPr/>
    </dgm:pt>
  </dgm:ptLst>
  <dgm:cxnLst>
    <dgm:cxn modelId="{74A7C7F6-60A9-41BB-85A2-B2D359FEA0F2}" type="presOf" srcId="{72893A11-AC64-42D5-8B30-1B801D432198}" destId="{7BBD2225-475A-4287-9E09-E3520ABF453A}" srcOrd="0" destOrd="0" presId="urn:microsoft.com/office/officeart/2005/8/layout/hProcess11"/>
    <dgm:cxn modelId="{21023111-A8C7-4FF3-A0CA-38D1D6992448}" srcId="{F1C6036B-3365-40F2-89D5-F4A754426704}" destId="{72893A11-AC64-42D5-8B30-1B801D432198}" srcOrd="1" destOrd="0" parTransId="{527E5C80-984A-4665-B7AA-9C94082F5F0F}" sibTransId="{84BAEC45-F242-4317-AA79-0F8697B3E542}"/>
    <dgm:cxn modelId="{8E34397E-1932-4844-8D4D-0F9AA09D64BD}" type="presOf" srcId="{0386C0AB-04B5-4E7B-99E7-1D7CAC75A890}" destId="{47F1D1EB-F5F3-4420-9E6F-C783C14161AF}" srcOrd="0" destOrd="0" presId="urn:microsoft.com/office/officeart/2005/8/layout/hProcess11"/>
    <dgm:cxn modelId="{8EAE90B6-17DA-4874-A949-2F4649351296}" srcId="{F1C6036B-3365-40F2-89D5-F4A754426704}" destId="{0386C0AB-04B5-4E7B-99E7-1D7CAC75A890}" srcOrd="3" destOrd="0" parTransId="{E198ECE4-1256-439D-9481-9F18A4913E9A}" sibTransId="{2D093A99-9B26-4CB2-92DE-11A83D536705}"/>
    <dgm:cxn modelId="{4C0384B1-EB1E-46CD-A0C5-6660207FFEFE}" srcId="{F1C6036B-3365-40F2-89D5-F4A754426704}" destId="{2B08B865-6A6F-4BE0-A4B3-8FCE3977FF32}" srcOrd="0" destOrd="0" parTransId="{07C72A74-2E71-4602-AF62-EC3CA11DB283}" sibTransId="{065FEB2E-A9ED-49AB-BB4E-E0162E30001B}"/>
    <dgm:cxn modelId="{18F21B0F-CA02-40F5-9120-45DA8764876C}" type="presOf" srcId="{2B08B865-6A6F-4BE0-A4B3-8FCE3977FF32}" destId="{C012F8E0-4146-4FCA-902F-32960C6E7137}" srcOrd="0" destOrd="0" presId="urn:microsoft.com/office/officeart/2005/8/layout/hProcess11"/>
    <dgm:cxn modelId="{417B0AA0-120C-4226-B1A8-8D4C4B853464}" type="presOf" srcId="{9DA845E1-8C04-44D9-9ECC-1DB68694F27D}" destId="{9AE98879-3E63-4932-8303-D783590E677C}" srcOrd="0" destOrd="0" presId="urn:microsoft.com/office/officeart/2005/8/layout/hProcess11"/>
    <dgm:cxn modelId="{6CCC6B27-2574-4B81-9AD5-BA8521190D2B}" type="presOf" srcId="{F1C6036B-3365-40F2-89D5-F4A754426704}" destId="{A060D46C-DB4A-4B0B-B4ED-E7B8E16E4430}" srcOrd="0" destOrd="0" presId="urn:microsoft.com/office/officeart/2005/8/layout/hProcess11"/>
    <dgm:cxn modelId="{5D835934-4913-4E50-B803-0DB192A4F0F0}" srcId="{F1C6036B-3365-40F2-89D5-F4A754426704}" destId="{9DA845E1-8C04-44D9-9ECC-1DB68694F27D}" srcOrd="2" destOrd="0" parTransId="{C852D6AE-2EB6-49C5-93BB-05CF9F443219}" sibTransId="{CF49E1FD-C047-435D-9896-EC899D8EEA09}"/>
    <dgm:cxn modelId="{6B06A081-713F-4D37-B655-B4923B39391D}" type="presParOf" srcId="{A060D46C-DB4A-4B0B-B4ED-E7B8E16E4430}" destId="{7D0364D1-5E5D-47A4-9747-D9E9E88B8910}" srcOrd="0" destOrd="0" presId="urn:microsoft.com/office/officeart/2005/8/layout/hProcess11"/>
    <dgm:cxn modelId="{ED8A490D-3732-43A9-8CE9-FC060FC42B39}" type="presParOf" srcId="{A060D46C-DB4A-4B0B-B4ED-E7B8E16E4430}" destId="{D304DFD2-1E77-4E1E-95AF-2E8633BAC670}" srcOrd="1" destOrd="0" presId="urn:microsoft.com/office/officeart/2005/8/layout/hProcess11"/>
    <dgm:cxn modelId="{A27F72E4-8B73-4E1C-929F-DA51EEB951B7}" type="presParOf" srcId="{D304DFD2-1E77-4E1E-95AF-2E8633BAC670}" destId="{D0E310B2-673A-45FB-9DB9-84B795D61FA2}" srcOrd="0" destOrd="0" presId="urn:microsoft.com/office/officeart/2005/8/layout/hProcess11"/>
    <dgm:cxn modelId="{352DDE79-30E6-49C0-805D-F1B976AB1E77}" type="presParOf" srcId="{D0E310B2-673A-45FB-9DB9-84B795D61FA2}" destId="{C012F8E0-4146-4FCA-902F-32960C6E7137}" srcOrd="0" destOrd="0" presId="urn:microsoft.com/office/officeart/2005/8/layout/hProcess11"/>
    <dgm:cxn modelId="{FE6A8F0B-9B6F-4660-BF30-95EBB1A773AE}" type="presParOf" srcId="{D0E310B2-673A-45FB-9DB9-84B795D61FA2}" destId="{F3224AD6-CFB1-49A7-AB7E-126A0F6AC691}" srcOrd="1" destOrd="0" presId="urn:microsoft.com/office/officeart/2005/8/layout/hProcess11"/>
    <dgm:cxn modelId="{857576A8-6322-46FC-9CFA-B807A52DC4F4}" type="presParOf" srcId="{D0E310B2-673A-45FB-9DB9-84B795D61FA2}" destId="{A11DD00C-7BD9-4410-9C4E-80E3BB2EA05D}" srcOrd="2" destOrd="0" presId="urn:microsoft.com/office/officeart/2005/8/layout/hProcess11"/>
    <dgm:cxn modelId="{6F83BE99-1581-4FEB-9F88-5D30B26B897E}" type="presParOf" srcId="{D304DFD2-1E77-4E1E-95AF-2E8633BAC670}" destId="{915A6295-251E-45A6-96E1-3ED3B1E26FD9}" srcOrd="1" destOrd="0" presId="urn:microsoft.com/office/officeart/2005/8/layout/hProcess11"/>
    <dgm:cxn modelId="{8E7690E6-33DE-406F-A873-864BC77B4926}" type="presParOf" srcId="{D304DFD2-1E77-4E1E-95AF-2E8633BAC670}" destId="{0E85BC82-2918-41CD-9812-523137AE5E3E}" srcOrd="2" destOrd="0" presId="urn:microsoft.com/office/officeart/2005/8/layout/hProcess11"/>
    <dgm:cxn modelId="{5092E964-B6A0-468F-B3E8-B194149A1C8D}" type="presParOf" srcId="{0E85BC82-2918-41CD-9812-523137AE5E3E}" destId="{7BBD2225-475A-4287-9E09-E3520ABF453A}" srcOrd="0" destOrd="0" presId="urn:microsoft.com/office/officeart/2005/8/layout/hProcess11"/>
    <dgm:cxn modelId="{C7823409-F52C-40A6-B780-1EEE6392B500}" type="presParOf" srcId="{0E85BC82-2918-41CD-9812-523137AE5E3E}" destId="{2507C1E6-9CA0-46A4-A3D1-FD46C0B6BE32}" srcOrd="1" destOrd="0" presId="urn:microsoft.com/office/officeart/2005/8/layout/hProcess11"/>
    <dgm:cxn modelId="{BC0623C1-E618-4585-9D3C-6086B48FD89D}" type="presParOf" srcId="{0E85BC82-2918-41CD-9812-523137AE5E3E}" destId="{1A189956-68D5-48D6-9A4D-D683DFE2B65B}" srcOrd="2" destOrd="0" presId="urn:microsoft.com/office/officeart/2005/8/layout/hProcess11"/>
    <dgm:cxn modelId="{36FF38D1-34C3-4140-B497-A4E0BF66699C}" type="presParOf" srcId="{D304DFD2-1E77-4E1E-95AF-2E8633BAC670}" destId="{5F8D2B65-BE78-4A37-971F-6F1ACEA907AD}" srcOrd="3" destOrd="0" presId="urn:microsoft.com/office/officeart/2005/8/layout/hProcess11"/>
    <dgm:cxn modelId="{8FD89589-B115-4A6C-A8FA-A46CEC36CAF3}" type="presParOf" srcId="{D304DFD2-1E77-4E1E-95AF-2E8633BAC670}" destId="{8B39C16A-4F87-439B-92B0-99CA16F46BC1}" srcOrd="4" destOrd="0" presId="urn:microsoft.com/office/officeart/2005/8/layout/hProcess11"/>
    <dgm:cxn modelId="{C9B3C384-1361-40B8-8B83-2E5160F1E73A}" type="presParOf" srcId="{8B39C16A-4F87-439B-92B0-99CA16F46BC1}" destId="{9AE98879-3E63-4932-8303-D783590E677C}" srcOrd="0" destOrd="0" presId="urn:microsoft.com/office/officeart/2005/8/layout/hProcess11"/>
    <dgm:cxn modelId="{934D9ECA-EA9A-4665-9221-68A9597E6EF5}" type="presParOf" srcId="{8B39C16A-4F87-439B-92B0-99CA16F46BC1}" destId="{079DB6C0-943E-4501-BD06-B29D7CB6E7A9}" srcOrd="1" destOrd="0" presId="urn:microsoft.com/office/officeart/2005/8/layout/hProcess11"/>
    <dgm:cxn modelId="{CE9BB044-3E8F-4FB8-91A3-81EF799BAB7A}" type="presParOf" srcId="{8B39C16A-4F87-439B-92B0-99CA16F46BC1}" destId="{8CB41DCD-1F28-4246-B342-9D1777E51ABF}" srcOrd="2" destOrd="0" presId="urn:microsoft.com/office/officeart/2005/8/layout/hProcess11"/>
    <dgm:cxn modelId="{66EA2131-5438-46EF-96CC-8458A8E57753}" type="presParOf" srcId="{D304DFD2-1E77-4E1E-95AF-2E8633BAC670}" destId="{C5F51880-B632-4925-AE31-B768B5FCB187}" srcOrd="5" destOrd="0" presId="urn:microsoft.com/office/officeart/2005/8/layout/hProcess11"/>
    <dgm:cxn modelId="{CF63AC28-4F8D-4DB1-9E3C-D4578E593F85}" type="presParOf" srcId="{D304DFD2-1E77-4E1E-95AF-2E8633BAC670}" destId="{E648B513-3092-489A-845B-9C1A8E9B3638}" srcOrd="6" destOrd="0" presId="urn:microsoft.com/office/officeart/2005/8/layout/hProcess11"/>
    <dgm:cxn modelId="{F00460FB-1559-408D-BF62-F57C17476567}" type="presParOf" srcId="{E648B513-3092-489A-845B-9C1A8E9B3638}" destId="{47F1D1EB-F5F3-4420-9E6F-C783C14161AF}" srcOrd="0" destOrd="0" presId="urn:microsoft.com/office/officeart/2005/8/layout/hProcess11"/>
    <dgm:cxn modelId="{CBEBD546-FA44-4816-85D8-2921310A8138}" type="presParOf" srcId="{E648B513-3092-489A-845B-9C1A8E9B3638}" destId="{21BD401E-F32F-4E4A-97D2-54EA4E05D4EC}" srcOrd="1" destOrd="0" presId="urn:microsoft.com/office/officeart/2005/8/layout/hProcess11"/>
    <dgm:cxn modelId="{191664D9-E5F7-4E6E-8262-E8CDAD1A7395}" type="presParOf" srcId="{E648B513-3092-489A-845B-9C1A8E9B3638}" destId="{3A250E7A-DDFA-4281-96D0-B1D664A028B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D35B3C-F8E3-41C0-A8C0-C268B26D44B4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F3E7ABF-E726-4EE2-8B70-F3DFF331E13D}">
      <dgm:prSet/>
      <dgm:spPr/>
      <dgm:t>
        <a:bodyPr/>
        <a:lstStyle/>
        <a:p>
          <a:pPr rtl="0"/>
          <a:r>
            <a:rPr lang="en-IN" dirty="0" smtClean="0"/>
            <a:t>No  </a:t>
          </a:r>
          <a:r>
            <a:rPr lang="en-IN" dirty="0" err="1" smtClean="0"/>
            <a:t>conus</a:t>
          </a:r>
          <a:r>
            <a:rPr lang="en-IN" dirty="0" smtClean="0"/>
            <a:t> exists under the pulmonary valve --Transposition of the great arteries </a:t>
          </a:r>
          <a:endParaRPr lang="en-IN" dirty="0"/>
        </a:p>
      </dgm:t>
    </dgm:pt>
    <dgm:pt modelId="{5B89C542-0923-4582-994D-5063818E9191}" type="parTrans" cxnId="{8171AD6A-64C8-4B3A-8D80-C00C4E78E982}">
      <dgm:prSet/>
      <dgm:spPr/>
      <dgm:t>
        <a:bodyPr/>
        <a:lstStyle/>
        <a:p>
          <a:endParaRPr lang="en-IN"/>
        </a:p>
      </dgm:t>
    </dgm:pt>
    <dgm:pt modelId="{51AA438A-14D7-4BAC-B5E2-638E220A8EDD}" type="sibTrans" cxnId="{8171AD6A-64C8-4B3A-8D80-C00C4E78E982}">
      <dgm:prSet/>
      <dgm:spPr/>
      <dgm:t>
        <a:bodyPr/>
        <a:lstStyle/>
        <a:p>
          <a:endParaRPr lang="en-IN"/>
        </a:p>
      </dgm:t>
    </dgm:pt>
    <dgm:pt modelId="{DE819E7A-240F-4165-9EBE-40A8AB6FCE53}">
      <dgm:prSet/>
      <dgm:spPr/>
      <dgm:t>
        <a:bodyPr/>
        <a:lstStyle/>
        <a:p>
          <a:pPr rtl="0"/>
          <a:r>
            <a:rPr lang="en-IN" dirty="0" smtClean="0"/>
            <a:t>DORV middle of the spectrum-- forms that have variable amounts of </a:t>
          </a:r>
          <a:r>
            <a:rPr lang="en-IN" dirty="0" err="1" smtClean="0"/>
            <a:t>conus</a:t>
          </a:r>
          <a:r>
            <a:rPr lang="en-IN" dirty="0" smtClean="0"/>
            <a:t> under each </a:t>
          </a:r>
          <a:r>
            <a:rPr lang="en-IN" dirty="0" err="1" smtClean="0"/>
            <a:t>semilunar</a:t>
          </a:r>
          <a:r>
            <a:rPr lang="en-IN" dirty="0" smtClean="0"/>
            <a:t> valve</a:t>
          </a:r>
          <a:endParaRPr lang="en-IN" dirty="0"/>
        </a:p>
      </dgm:t>
    </dgm:pt>
    <dgm:pt modelId="{920C71DB-326F-4651-9108-063B3C92E120}" type="parTrans" cxnId="{8672B3AF-1A84-435E-99AD-BE73397758A4}">
      <dgm:prSet/>
      <dgm:spPr/>
      <dgm:t>
        <a:bodyPr/>
        <a:lstStyle/>
        <a:p>
          <a:endParaRPr lang="en-IN"/>
        </a:p>
      </dgm:t>
    </dgm:pt>
    <dgm:pt modelId="{B3C6D528-F875-429D-9E74-A73AB1ACB526}" type="sibTrans" cxnId="{8672B3AF-1A84-435E-99AD-BE73397758A4}">
      <dgm:prSet/>
      <dgm:spPr/>
      <dgm:t>
        <a:bodyPr/>
        <a:lstStyle/>
        <a:p>
          <a:endParaRPr lang="en-IN"/>
        </a:p>
      </dgm:t>
    </dgm:pt>
    <dgm:pt modelId="{A2DB6E00-AE9E-48D3-92E7-09D05AEA9769}">
      <dgm:prSet/>
      <dgm:spPr/>
      <dgm:t>
        <a:bodyPr/>
        <a:lstStyle/>
        <a:p>
          <a:pPr rtl="0"/>
          <a:r>
            <a:rPr lang="en-IN" dirty="0" smtClean="0"/>
            <a:t>Hearts in which no </a:t>
          </a:r>
          <a:r>
            <a:rPr lang="en-IN" dirty="0" err="1" smtClean="0"/>
            <a:t>conus</a:t>
          </a:r>
          <a:r>
            <a:rPr lang="en-IN" dirty="0" smtClean="0"/>
            <a:t> exists beneath the aorta-</a:t>
          </a:r>
          <a:r>
            <a:rPr lang="en-IN" b="1" dirty="0" smtClean="0"/>
            <a:t>- </a:t>
          </a:r>
          <a:r>
            <a:rPr lang="en-IN" b="1" dirty="0" err="1" smtClean="0"/>
            <a:t>Tetralogy</a:t>
          </a:r>
          <a:r>
            <a:rPr lang="en-IN" b="1" dirty="0" smtClean="0"/>
            <a:t> of </a:t>
          </a:r>
          <a:r>
            <a:rPr lang="en-IN" b="1" dirty="0" err="1" smtClean="0"/>
            <a:t>Fallot</a:t>
          </a:r>
          <a:r>
            <a:rPr lang="en-IN" b="1" dirty="0" smtClean="0"/>
            <a:t>  </a:t>
          </a:r>
          <a:endParaRPr lang="en-IN" b="1" dirty="0"/>
        </a:p>
      </dgm:t>
    </dgm:pt>
    <dgm:pt modelId="{60020B81-FE4A-46C6-A88C-A3E2DCBECD32}" type="sibTrans" cxnId="{AF4D9F3E-F731-475E-A6DE-6D2F85130BF1}">
      <dgm:prSet/>
      <dgm:spPr/>
      <dgm:t>
        <a:bodyPr/>
        <a:lstStyle/>
        <a:p>
          <a:endParaRPr lang="en-IN"/>
        </a:p>
      </dgm:t>
    </dgm:pt>
    <dgm:pt modelId="{5BE33494-7CA1-494E-81BB-4963ACA3A01C}" type="parTrans" cxnId="{AF4D9F3E-F731-475E-A6DE-6D2F85130BF1}">
      <dgm:prSet/>
      <dgm:spPr/>
      <dgm:t>
        <a:bodyPr/>
        <a:lstStyle/>
        <a:p>
          <a:endParaRPr lang="en-IN"/>
        </a:p>
      </dgm:t>
    </dgm:pt>
    <dgm:pt modelId="{53F9F5A3-E750-4DD1-8DAD-6D3DC17E22A4}" type="pres">
      <dgm:prSet presAssocID="{2AD35B3C-F8E3-41C0-A8C0-C268B26D44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10BFF07F-CD10-409C-B8B9-F5B6733A578D}" type="pres">
      <dgm:prSet presAssocID="{2AD35B3C-F8E3-41C0-A8C0-C268B26D44B4}" presName="fgShape" presStyleLbl="fgShp" presStyleIdx="0" presStyleCnt="1"/>
      <dgm:spPr/>
    </dgm:pt>
    <dgm:pt modelId="{4511BA48-9A94-459B-90DE-6A19625D016E}" type="pres">
      <dgm:prSet presAssocID="{2AD35B3C-F8E3-41C0-A8C0-C268B26D44B4}" presName="linComp" presStyleCnt="0"/>
      <dgm:spPr/>
    </dgm:pt>
    <dgm:pt modelId="{1D1958A2-1291-4BF2-A8CC-90BBCAE3DF37}" type="pres">
      <dgm:prSet presAssocID="{A2DB6E00-AE9E-48D3-92E7-09D05AEA9769}" presName="compNode" presStyleCnt="0"/>
      <dgm:spPr/>
    </dgm:pt>
    <dgm:pt modelId="{3811CE49-6BDE-4A33-82AE-7A2F61174C93}" type="pres">
      <dgm:prSet presAssocID="{A2DB6E00-AE9E-48D3-92E7-09D05AEA9769}" presName="bkgdShape" presStyleLbl="node1" presStyleIdx="0" presStyleCnt="3" custLinFactNeighborX="-64"/>
      <dgm:spPr/>
      <dgm:t>
        <a:bodyPr/>
        <a:lstStyle/>
        <a:p>
          <a:endParaRPr lang="en-IN"/>
        </a:p>
      </dgm:t>
    </dgm:pt>
    <dgm:pt modelId="{EC8467FC-02DA-48B5-826B-37C27D87CB74}" type="pres">
      <dgm:prSet presAssocID="{A2DB6E00-AE9E-48D3-92E7-09D05AEA976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9B4F80A-1140-452D-A93F-CAE2E0C29303}" type="pres">
      <dgm:prSet presAssocID="{A2DB6E00-AE9E-48D3-92E7-09D05AEA9769}" presName="invisiNode" presStyleLbl="node1" presStyleIdx="0" presStyleCnt="3"/>
      <dgm:spPr/>
    </dgm:pt>
    <dgm:pt modelId="{8315E0B4-A854-4AE1-9C55-1BAC6BB2D1F1}" type="pres">
      <dgm:prSet presAssocID="{A2DB6E00-AE9E-48D3-92E7-09D05AEA9769}" presName="imagNode" presStyleLbl="fgImgPlace1" presStyleIdx="0" presStyleCnt="3"/>
      <dgm:spPr/>
    </dgm:pt>
    <dgm:pt modelId="{09B2CF00-DDA8-4E7B-A9D1-30570C5C9928}" type="pres">
      <dgm:prSet presAssocID="{60020B81-FE4A-46C6-A88C-A3E2DCBECD32}" presName="sibTrans" presStyleLbl="sibTrans2D1" presStyleIdx="0" presStyleCnt="0"/>
      <dgm:spPr/>
      <dgm:t>
        <a:bodyPr/>
        <a:lstStyle/>
        <a:p>
          <a:endParaRPr lang="en-IN"/>
        </a:p>
      </dgm:t>
    </dgm:pt>
    <dgm:pt modelId="{BB103850-E911-41C2-80C2-C4B946E24DAA}" type="pres">
      <dgm:prSet presAssocID="{CF3E7ABF-E726-4EE2-8B70-F3DFF331E13D}" presName="compNode" presStyleCnt="0"/>
      <dgm:spPr/>
    </dgm:pt>
    <dgm:pt modelId="{A1B27EBC-4E8D-46DE-9577-F6F68368EEDD}" type="pres">
      <dgm:prSet presAssocID="{CF3E7ABF-E726-4EE2-8B70-F3DFF331E13D}" presName="bkgdShape" presStyleLbl="node1" presStyleIdx="1" presStyleCnt="3" custLinFactX="1021" custLinFactNeighborX="100000"/>
      <dgm:spPr/>
      <dgm:t>
        <a:bodyPr/>
        <a:lstStyle/>
        <a:p>
          <a:endParaRPr lang="en-IN"/>
        </a:p>
      </dgm:t>
    </dgm:pt>
    <dgm:pt modelId="{49F19D2B-C5AC-4536-A57D-E05AAB19584D}" type="pres">
      <dgm:prSet presAssocID="{CF3E7ABF-E726-4EE2-8B70-F3DFF331E13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438A8DF-016F-4474-8E81-685152C69DBB}" type="pres">
      <dgm:prSet presAssocID="{CF3E7ABF-E726-4EE2-8B70-F3DFF331E13D}" presName="invisiNode" presStyleLbl="node1" presStyleIdx="1" presStyleCnt="3"/>
      <dgm:spPr/>
    </dgm:pt>
    <dgm:pt modelId="{07B1CBB3-4938-4A1D-BDE1-BF75A8CDDC2F}" type="pres">
      <dgm:prSet presAssocID="{CF3E7ABF-E726-4EE2-8B70-F3DFF331E13D}" presName="imagNode" presStyleLbl="fgImgPlace1" presStyleIdx="1" presStyleCnt="3" custLinFactX="65857" custLinFactNeighborX="100000" custLinFactNeighborY="-4115"/>
      <dgm:spPr/>
    </dgm:pt>
    <dgm:pt modelId="{78E032FE-575A-4409-979F-4A7FAF61C33C}" type="pres">
      <dgm:prSet presAssocID="{51AA438A-14D7-4BAC-B5E2-638E220A8EDD}" presName="sibTrans" presStyleLbl="sibTrans2D1" presStyleIdx="0" presStyleCnt="0"/>
      <dgm:spPr/>
      <dgm:t>
        <a:bodyPr/>
        <a:lstStyle/>
        <a:p>
          <a:endParaRPr lang="en-IN"/>
        </a:p>
      </dgm:t>
    </dgm:pt>
    <dgm:pt modelId="{E06230E8-529E-43A3-A52C-7CE078E2BFC8}" type="pres">
      <dgm:prSet presAssocID="{DE819E7A-240F-4165-9EBE-40A8AB6FCE53}" presName="compNode" presStyleCnt="0"/>
      <dgm:spPr/>
    </dgm:pt>
    <dgm:pt modelId="{8DEBC93A-D6AB-4D9B-9F74-1A2504002CCE}" type="pres">
      <dgm:prSet presAssocID="{DE819E7A-240F-4165-9EBE-40A8AB6FCE53}" presName="bkgdShape" presStyleLbl="node1" presStyleIdx="2" presStyleCnt="3" custLinFactX="-4021" custLinFactNeighborX="-100000"/>
      <dgm:spPr/>
      <dgm:t>
        <a:bodyPr/>
        <a:lstStyle/>
        <a:p>
          <a:endParaRPr lang="en-IN"/>
        </a:p>
      </dgm:t>
    </dgm:pt>
    <dgm:pt modelId="{556CA4C8-562C-4288-85A9-FDEEE553AAE7}" type="pres">
      <dgm:prSet presAssocID="{DE819E7A-240F-4165-9EBE-40A8AB6FCE5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6B04C56-3F4C-4F2A-9F62-53D9D7696FC1}" type="pres">
      <dgm:prSet presAssocID="{DE819E7A-240F-4165-9EBE-40A8AB6FCE53}" presName="invisiNode" presStyleLbl="node1" presStyleIdx="2" presStyleCnt="3"/>
      <dgm:spPr/>
    </dgm:pt>
    <dgm:pt modelId="{CED45785-63D6-4F5C-B7FA-4BE060FDFC95}" type="pres">
      <dgm:prSet presAssocID="{DE819E7A-240F-4165-9EBE-40A8AB6FCE53}" presName="imagNode" presStyleLbl="fgImgPlace1" presStyleIdx="2" presStyleCnt="3" custLinFactX="-60107" custLinFactNeighborX="-100000" custLinFactNeighborY="-4115"/>
      <dgm:spPr/>
    </dgm:pt>
  </dgm:ptLst>
  <dgm:cxnLst>
    <dgm:cxn modelId="{FEF05120-1F81-49A7-AA0A-932E8D9B2852}" type="presOf" srcId="{CF3E7ABF-E726-4EE2-8B70-F3DFF331E13D}" destId="{49F19D2B-C5AC-4536-A57D-E05AAB19584D}" srcOrd="1" destOrd="0" presId="urn:microsoft.com/office/officeart/2005/8/layout/hList7"/>
    <dgm:cxn modelId="{FE8F4E04-FD06-48EE-B2C4-A8FE31752706}" type="presOf" srcId="{2AD35B3C-F8E3-41C0-A8C0-C268B26D44B4}" destId="{53F9F5A3-E750-4DD1-8DAD-6D3DC17E22A4}" srcOrd="0" destOrd="0" presId="urn:microsoft.com/office/officeart/2005/8/layout/hList7"/>
    <dgm:cxn modelId="{1C40DEC8-B809-4209-B5A0-25E8CDF23D8B}" type="presOf" srcId="{A2DB6E00-AE9E-48D3-92E7-09D05AEA9769}" destId="{3811CE49-6BDE-4A33-82AE-7A2F61174C93}" srcOrd="0" destOrd="0" presId="urn:microsoft.com/office/officeart/2005/8/layout/hList7"/>
    <dgm:cxn modelId="{981B1856-080B-4A55-A9C4-28A0F5338603}" type="presOf" srcId="{DE819E7A-240F-4165-9EBE-40A8AB6FCE53}" destId="{556CA4C8-562C-4288-85A9-FDEEE553AAE7}" srcOrd="1" destOrd="0" presId="urn:microsoft.com/office/officeart/2005/8/layout/hList7"/>
    <dgm:cxn modelId="{1811108C-DDA6-43F4-BF43-8BA14D6273DC}" type="presOf" srcId="{60020B81-FE4A-46C6-A88C-A3E2DCBECD32}" destId="{09B2CF00-DDA8-4E7B-A9D1-30570C5C9928}" srcOrd="0" destOrd="0" presId="urn:microsoft.com/office/officeart/2005/8/layout/hList7"/>
    <dgm:cxn modelId="{85B8FC80-B2DD-41B1-9CE7-DB4391965E3E}" type="presOf" srcId="{CF3E7ABF-E726-4EE2-8B70-F3DFF331E13D}" destId="{A1B27EBC-4E8D-46DE-9577-F6F68368EEDD}" srcOrd="0" destOrd="0" presId="urn:microsoft.com/office/officeart/2005/8/layout/hList7"/>
    <dgm:cxn modelId="{8672B3AF-1A84-435E-99AD-BE73397758A4}" srcId="{2AD35B3C-F8E3-41C0-A8C0-C268B26D44B4}" destId="{DE819E7A-240F-4165-9EBE-40A8AB6FCE53}" srcOrd="2" destOrd="0" parTransId="{920C71DB-326F-4651-9108-063B3C92E120}" sibTransId="{B3C6D528-F875-429D-9E74-A73AB1ACB526}"/>
    <dgm:cxn modelId="{48594816-C6D9-4515-AD50-5D1149690BB4}" type="presOf" srcId="{51AA438A-14D7-4BAC-B5E2-638E220A8EDD}" destId="{78E032FE-575A-4409-979F-4A7FAF61C33C}" srcOrd="0" destOrd="0" presId="urn:microsoft.com/office/officeart/2005/8/layout/hList7"/>
    <dgm:cxn modelId="{AF4D9F3E-F731-475E-A6DE-6D2F85130BF1}" srcId="{2AD35B3C-F8E3-41C0-A8C0-C268B26D44B4}" destId="{A2DB6E00-AE9E-48D3-92E7-09D05AEA9769}" srcOrd="0" destOrd="0" parTransId="{5BE33494-7CA1-494E-81BB-4963ACA3A01C}" sibTransId="{60020B81-FE4A-46C6-A88C-A3E2DCBECD32}"/>
    <dgm:cxn modelId="{CB3CD296-E593-4931-A6D6-AC92B8FBEEEE}" type="presOf" srcId="{DE819E7A-240F-4165-9EBE-40A8AB6FCE53}" destId="{8DEBC93A-D6AB-4D9B-9F74-1A2504002CCE}" srcOrd="0" destOrd="0" presId="urn:microsoft.com/office/officeart/2005/8/layout/hList7"/>
    <dgm:cxn modelId="{C7900BD4-EC93-40E1-861E-83A51A34B499}" type="presOf" srcId="{A2DB6E00-AE9E-48D3-92E7-09D05AEA9769}" destId="{EC8467FC-02DA-48B5-826B-37C27D87CB74}" srcOrd="1" destOrd="0" presId="urn:microsoft.com/office/officeart/2005/8/layout/hList7"/>
    <dgm:cxn modelId="{8171AD6A-64C8-4B3A-8D80-C00C4E78E982}" srcId="{2AD35B3C-F8E3-41C0-A8C0-C268B26D44B4}" destId="{CF3E7ABF-E726-4EE2-8B70-F3DFF331E13D}" srcOrd="1" destOrd="0" parTransId="{5B89C542-0923-4582-994D-5063818E9191}" sibTransId="{51AA438A-14D7-4BAC-B5E2-638E220A8EDD}"/>
    <dgm:cxn modelId="{270FF737-32C0-4527-B121-CB976270B864}" type="presParOf" srcId="{53F9F5A3-E750-4DD1-8DAD-6D3DC17E22A4}" destId="{10BFF07F-CD10-409C-B8B9-F5B6733A578D}" srcOrd="0" destOrd="0" presId="urn:microsoft.com/office/officeart/2005/8/layout/hList7"/>
    <dgm:cxn modelId="{B41644CC-6521-48D5-9BEA-D9D3AB443C34}" type="presParOf" srcId="{53F9F5A3-E750-4DD1-8DAD-6D3DC17E22A4}" destId="{4511BA48-9A94-459B-90DE-6A19625D016E}" srcOrd="1" destOrd="0" presId="urn:microsoft.com/office/officeart/2005/8/layout/hList7"/>
    <dgm:cxn modelId="{9F2F7D81-6035-4BAB-BC04-9482B7CE0296}" type="presParOf" srcId="{4511BA48-9A94-459B-90DE-6A19625D016E}" destId="{1D1958A2-1291-4BF2-A8CC-90BBCAE3DF37}" srcOrd="0" destOrd="0" presId="urn:microsoft.com/office/officeart/2005/8/layout/hList7"/>
    <dgm:cxn modelId="{E69EBE8D-1F2F-4E74-92B1-A2753B3FB6E0}" type="presParOf" srcId="{1D1958A2-1291-4BF2-A8CC-90BBCAE3DF37}" destId="{3811CE49-6BDE-4A33-82AE-7A2F61174C93}" srcOrd="0" destOrd="0" presId="urn:microsoft.com/office/officeart/2005/8/layout/hList7"/>
    <dgm:cxn modelId="{226E6293-8134-4982-92EA-DA1EB2BE5827}" type="presParOf" srcId="{1D1958A2-1291-4BF2-A8CC-90BBCAE3DF37}" destId="{EC8467FC-02DA-48B5-826B-37C27D87CB74}" srcOrd="1" destOrd="0" presId="urn:microsoft.com/office/officeart/2005/8/layout/hList7"/>
    <dgm:cxn modelId="{8548620B-09B0-4134-B099-3D41F8C6EC4B}" type="presParOf" srcId="{1D1958A2-1291-4BF2-A8CC-90BBCAE3DF37}" destId="{99B4F80A-1140-452D-A93F-CAE2E0C29303}" srcOrd="2" destOrd="0" presId="urn:microsoft.com/office/officeart/2005/8/layout/hList7"/>
    <dgm:cxn modelId="{F2718C17-9BEE-4937-9017-518AC7A67375}" type="presParOf" srcId="{1D1958A2-1291-4BF2-A8CC-90BBCAE3DF37}" destId="{8315E0B4-A854-4AE1-9C55-1BAC6BB2D1F1}" srcOrd="3" destOrd="0" presId="urn:microsoft.com/office/officeart/2005/8/layout/hList7"/>
    <dgm:cxn modelId="{824EA685-3CCD-4CE3-B3BD-D1E5BB38FCFF}" type="presParOf" srcId="{4511BA48-9A94-459B-90DE-6A19625D016E}" destId="{09B2CF00-DDA8-4E7B-A9D1-30570C5C9928}" srcOrd="1" destOrd="0" presId="urn:microsoft.com/office/officeart/2005/8/layout/hList7"/>
    <dgm:cxn modelId="{BEC6C810-80D5-43EA-9864-B8A48D5FD5EE}" type="presParOf" srcId="{4511BA48-9A94-459B-90DE-6A19625D016E}" destId="{BB103850-E911-41C2-80C2-C4B946E24DAA}" srcOrd="2" destOrd="0" presId="urn:microsoft.com/office/officeart/2005/8/layout/hList7"/>
    <dgm:cxn modelId="{05587B12-4D48-4B7C-B42B-2B778C6A220C}" type="presParOf" srcId="{BB103850-E911-41C2-80C2-C4B946E24DAA}" destId="{A1B27EBC-4E8D-46DE-9577-F6F68368EEDD}" srcOrd="0" destOrd="0" presId="urn:microsoft.com/office/officeart/2005/8/layout/hList7"/>
    <dgm:cxn modelId="{029E3A33-87A4-4487-B36B-25172B3BD722}" type="presParOf" srcId="{BB103850-E911-41C2-80C2-C4B946E24DAA}" destId="{49F19D2B-C5AC-4536-A57D-E05AAB19584D}" srcOrd="1" destOrd="0" presId="urn:microsoft.com/office/officeart/2005/8/layout/hList7"/>
    <dgm:cxn modelId="{6C2AD643-5014-47B3-9F9A-1C13761770E9}" type="presParOf" srcId="{BB103850-E911-41C2-80C2-C4B946E24DAA}" destId="{6438A8DF-016F-4474-8E81-685152C69DBB}" srcOrd="2" destOrd="0" presId="urn:microsoft.com/office/officeart/2005/8/layout/hList7"/>
    <dgm:cxn modelId="{64D4D245-3306-4599-ABB5-7A0A3D52A77D}" type="presParOf" srcId="{BB103850-E911-41C2-80C2-C4B946E24DAA}" destId="{07B1CBB3-4938-4A1D-BDE1-BF75A8CDDC2F}" srcOrd="3" destOrd="0" presId="urn:microsoft.com/office/officeart/2005/8/layout/hList7"/>
    <dgm:cxn modelId="{85A65AA9-8C40-4347-AB81-A2A94C4799D5}" type="presParOf" srcId="{4511BA48-9A94-459B-90DE-6A19625D016E}" destId="{78E032FE-575A-4409-979F-4A7FAF61C33C}" srcOrd="3" destOrd="0" presId="urn:microsoft.com/office/officeart/2005/8/layout/hList7"/>
    <dgm:cxn modelId="{BE00291E-403A-41F6-9715-574026561F70}" type="presParOf" srcId="{4511BA48-9A94-459B-90DE-6A19625D016E}" destId="{E06230E8-529E-43A3-A52C-7CE078E2BFC8}" srcOrd="4" destOrd="0" presId="urn:microsoft.com/office/officeart/2005/8/layout/hList7"/>
    <dgm:cxn modelId="{E91C01AC-7BE7-40E3-B924-A4BAD797CA3E}" type="presParOf" srcId="{E06230E8-529E-43A3-A52C-7CE078E2BFC8}" destId="{8DEBC93A-D6AB-4D9B-9F74-1A2504002CCE}" srcOrd="0" destOrd="0" presId="urn:microsoft.com/office/officeart/2005/8/layout/hList7"/>
    <dgm:cxn modelId="{10913352-7D24-40C7-8D11-589FF6AAC55B}" type="presParOf" srcId="{E06230E8-529E-43A3-A52C-7CE078E2BFC8}" destId="{556CA4C8-562C-4288-85A9-FDEEE553AAE7}" srcOrd="1" destOrd="0" presId="urn:microsoft.com/office/officeart/2005/8/layout/hList7"/>
    <dgm:cxn modelId="{E5C18B4A-2F37-43EB-847E-CD30D8F343A9}" type="presParOf" srcId="{E06230E8-529E-43A3-A52C-7CE078E2BFC8}" destId="{16B04C56-3F4C-4F2A-9F62-53D9D7696FC1}" srcOrd="2" destOrd="0" presId="urn:microsoft.com/office/officeart/2005/8/layout/hList7"/>
    <dgm:cxn modelId="{A275F584-1FE0-4083-A212-BC4787519F76}" type="presParOf" srcId="{E06230E8-529E-43A3-A52C-7CE078E2BFC8}" destId="{CED45785-63D6-4F5C-B7FA-4BE060FDFC9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3EEB44-E3BA-44B9-8A8C-0E108CED1982}">
      <dsp:nvSpPr>
        <dsp:cNvPr id="0" name=""/>
        <dsp:cNvSpPr/>
      </dsp:nvSpPr>
      <dsp:spPr>
        <a:xfrm>
          <a:off x="0" y="1481327"/>
          <a:ext cx="8229600" cy="197510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D9099-6D76-49A9-8AE6-5F968C26AAC2}">
      <dsp:nvSpPr>
        <dsp:cNvPr id="0" name=""/>
        <dsp:cNvSpPr/>
      </dsp:nvSpPr>
      <dsp:spPr>
        <a:xfrm>
          <a:off x="3616" y="0"/>
          <a:ext cx="2386905" cy="1975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kern="1200" dirty="0" smtClean="0"/>
            <a:t>1793- John Abernathy- partial transposition of the great arteries</a:t>
          </a:r>
          <a:endParaRPr lang="en-IN" sz="1700" kern="1200" dirty="0"/>
        </a:p>
      </dsp:txBody>
      <dsp:txXfrm>
        <a:off x="3616" y="0"/>
        <a:ext cx="2386905" cy="1975104"/>
      </dsp:txXfrm>
    </dsp:sp>
    <dsp:sp modelId="{4CD3C5B0-D598-4679-BD25-CF2190071AE1}">
      <dsp:nvSpPr>
        <dsp:cNvPr id="0" name=""/>
        <dsp:cNvSpPr/>
      </dsp:nvSpPr>
      <dsp:spPr>
        <a:xfrm>
          <a:off x="950181" y="2221991"/>
          <a:ext cx="493776" cy="493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55E40-D401-4E96-AB80-069BEEF9F091}">
      <dsp:nvSpPr>
        <dsp:cNvPr id="0" name=""/>
        <dsp:cNvSpPr/>
      </dsp:nvSpPr>
      <dsp:spPr>
        <a:xfrm>
          <a:off x="2509867" y="2962655"/>
          <a:ext cx="2386905" cy="1975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kern="1200" dirty="0" smtClean="0"/>
            <a:t>1898- Karl von </a:t>
          </a:r>
          <a:r>
            <a:rPr lang="en-IN" sz="1700" kern="1200" dirty="0" err="1" smtClean="0"/>
            <a:t>Vierordt</a:t>
          </a:r>
          <a:r>
            <a:rPr lang="en-IN" sz="1700" kern="1200" dirty="0" smtClean="0"/>
            <a:t>--partial transposition 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kern="1200" dirty="0" smtClean="0"/>
            <a:t>aorta was transposed but the pulmonary trunk was normally aligned</a:t>
          </a:r>
          <a:endParaRPr lang="en-IN" sz="1700" kern="1200" dirty="0"/>
        </a:p>
      </dsp:txBody>
      <dsp:txXfrm>
        <a:off x="2509867" y="2962655"/>
        <a:ext cx="2386905" cy="1975104"/>
      </dsp:txXfrm>
    </dsp:sp>
    <dsp:sp modelId="{0A77507B-1CE5-4BE7-AA81-9765DF265CDC}">
      <dsp:nvSpPr>
        <dsp:cNvPr id="0" name=""/>
        <dsp:cNvSpPr/>
      </dsp:nvSpPr>
      <dsp:spPr>
        <a:xfrm>
          <a:off x="3456432" y="2221991"/>
          <a:ext cx="493776" cy="493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89401-ED46-40D8-8CB2-B607D1B03343}">
      <dsp:nvSpPr>
        <dsp:cNvPr id="0" name=""/>
        <dsp:cNvSpPr/>
      </dsp:nvSpPr>
      <dsp:spPr>
        <a:xfrm>
          <a:off x="5016118" y="0"/>
          <a:ext cx="2386905" cy="1975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700" kern="1200" dirty="0" smtClean="0"/>
            <a:t>1957 -Witham introduced double outlet right ventricle as a diagnostic term</a:t>
          </a:r>
          <a:endParaRPr lang="en-IN" sz="1700" kern="1200" dirty="0"/>
        </a:p>
      </dsp:txBody>
      <dsp:txXfrm>
        <a:off x="5016118" y="0"/>
        <a:ext cx="2386905" cy="1975104"/>
      </dsp:txXfrm>
    </dsp:sp>
    <dsp:sp modelId="{0B0C2EA5-1939-4DC3-8C74-1A418490DF04}">
      <dsp:nvSpPr>
        <dsp:cNvPr id="0" name=""/>
        <dsp:cNvSpPr/>
      </dsp:nvSpPr>
      <dsp:spPr>
        <a:xfrm>
          <a:off x="5962682" y="2221991"/>
          <a:ext cx="493776" cy="493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0364D1-5E5D-47A4-9747-D9E9E88B8910}">
      <dsp:nvSpPr>
        <dsp:cNvPr id="0" name=""/>
        <dsp:cNvSpPr/>
      </dsp:nvSpPr>
      <dsp:spPr>
        <a:xfrm>
          <a:off x="0" y="1481327"/>
          <a:ext cx="8229600" cy="197510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2F8E0-4146-4FCA-902F-32960C6E7137}">
      <dsp:nvSpPr>
        <dsp:cNvPr id="0" name=""/>
        <dsp:cNvSpPr/>
      </dsp:nvSpPr>
      <dsp:spPr>
        <a:xfrm>
          <a:off x="3706" y="0"/>
          <a:ext cx="1782946" cy="1975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/>
            <a:t>1957 --first surgical repair- Mayo Clinic</a:t>
          </a:r>
          <a:endParaRPr lang="en-IN" sz="1800" kern="1200" dirty="0"/>
        </a:p>
      </dsp:txBody>
      <dsp:txXfrm>
        <a:off x="3706" y="0"/>
        <a:ext cx="1782946" cy="1975104"/>
      </dsp:txXfrm>
    </dsp:sp>
    <dsp:sp modelId="{F3224AD6-CFB1-49A7-AB7E-126A0F6AC691}">
      <dsp:nvSpPr>
        <dsp:cNvPr id="0" name=""/>
        <dsp:cNvSpPr/>
      </dsp:nvSpPr>
      <dsp:spPr>
        <a:xfrm>
          <a:off x="648291" y="2221991"/>
          <a:ext cx="493776" cy="493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D2225-475A-4287-9E09-E3520ABF453A}">
      <dsp:nvSpPr>
        <dsp:cNvPr id="0" name=""/>
        <dsp:cNvSpPr/>
      </dsp:nvSpPr>
      <dsp:spPr>
        <a:xfrm>
          <a:off x="1875800" y="2962655"/>
          <a:ext cx="1782946" cy="1975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/>
            <a:t>In 1961- Neufeld et al. -- classification of DORV with and without </a:t>
          </a:r>
          <a:r>
            <a:rPr lang="en-IN" sz="1800" kern="1200" dirty="0" err="1" smtClean="0"/>
            <a:t>pulmonic</a:t>
          </a:r>
          <a:r>
            <a:rPr lang="en-IN" sz="1800" kern="1200" dirty="0" smtClean="0"/>
            <a:t> </a:t>
          </a:r>
          <a:r>
            <a:rPr lang="en-IN" sz="1800" kern="1200" dirty="0" err="1" smtClean="0"/>
            <a:t>stenosis</a:t>
          </a:r>
          <a:endParaRPr lang="en-IN" sz="1800" kern="1200" dirty="0"/>
        </a:p>
      </dsp:txBody>
      <dsp:txXfrm>
        <a:off x="1875800" y="2962655"/>
        <a:ext cx="1782946" cy="1975104"/>
      </dsp:txXfrm>
    </dsp:sp>
    <dsp:sp modelId="{2507C1E6-9CA0-46A4-A3D1-FD46C0B6BE32}">
      <dsp:nvSpPr>
        <dsp:cNvPr id="0" name=""/>
        <dsp:cNvSpPr/>
      </dsp:nvSpPr>
      <dsp:spPr>
        <a:xfrm>
          <a:off x="2520385" y="2221991"/>
          <a:ext cx="493776" cy="493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98879-3E63-4932-8303-D783590E677C}">
      <dsp:nvSpPr>
        <dsp:cNvPr id="0" name=""/>
        <dsp:cNvSpPr/>
      </dsp:nvSpPr>
      <dsp:spPr>
        <a:xfrm>
          <a:off x="3747893" y="0"/>
          <a:ext cx="1782946" cy="1975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/>
            <a:t>in 1972-  Lev et al. categorized many types of DORV </a:t>
          </a:r>
          <a:endParaRPr lang="en-IN" sz="1800" kern="1200" dirty="0"/>
        </a:p>
      </dsp:txBody>
      <dsp:txXfrm>
        <a:off x="3747893" y="0"/>
        <a:ext cx="1782946" cy="1975104"/>
      </dsp:txXfrm>
    </dsp:sp>
    <dsp:sp modelId="{079DB6C0-943E-4501-BD06-B29D7CB6E7A9}">
      <dsp:nvSpPr>
        <dsp:cNvPr id="0" name=""/>
        <dsp:cNvSpPr/>
      </dsp:nvSpPr>
      <dsp:spPr>
        <a:xfrm>
          <a:off x="4392478" y="2221991"/>
          <a:ext cx="493776" cy="493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1D1EB-F5F3-4420-9E6F-C783C14161AF}">
      <dsp:nvSpPr>
        <dsp:cNvPr id="0" name=""/>
        <dsp:cNvSpPr/>
      </dsp:nvSpPr>
      <dsp:spPr>
        <a:xfrm>
          <a:off x="5619987" y="2962655"/>
          <a:ext cx="1782946" cy="1975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800" kern="1200" dirty="0"/>
        </a:p>
      </dsp:txBody>
      <dsp:txXfrm>
        <a:off x="5619987" y="2962655"/>
        <a:ext cx="1782946" cy="1975104"/>
      </dsp:txXfrm>
    </dsp:sp>
    <dsp:sp modelId="{21BD401E-F32F-4E4A-97D2-54EA4E05D4EC}">
      <dsp:nvSpPr>
        <dsp:cNvPr id="0" name=""/>
        <dsp:cNvSpPr/>
      </dsp:nvSpPr>
      <dsp:spPr>
        <a:xfrm>
          <a:off x="6264572" y="2221991"/>
          <a:ext cx="493776" cy="493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11CE49-6BDE-4A33-82AE-7A2F61174C93}">
      <dsp:nvSpPr>
        <dsp:cNvPr id="0" name=""/>
        <dsp:cNvSpPr/>
      </dsp:nvSpPr>
      <dsp:spPr>
        <a:xfrm>
          <a:off x="7" y="0"/>
          <a:ext cx="2688282" cy="4937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kern="1200" dirty="0" smtClean="0"/>
            <a:t>Hearts in which no </a:t>
          </a:r>
          <a:r>
            <a:rPr lang="en-IN" sz="2100" kern="1200" dirty="0" err="1" smtClean="0"/>
            <a:t>conus</a:t>
          </a:r>
          <a:r>
            <a:rPr lang="en-IN" sz="2100" kern="1200" dirty="0" smtClean="0"/>
            <a:t> exists beneath the aorta-</a:t>
          </a:r>
          <a:r>
            <a:rPr lang="en-IN" sz="2100" b="1" kern="1200" dirty="0" smtClean="0"/>
            <a:t>- </a:t>
          </a:r>
          <a:r>
            <a:rPr lang="en-IN" sz="2100" b="1" kern="1200" dirty="0" err="1" smtClean="0"/>
            <a:t>Tetralogy</a:t>
          </a:r>
          <a:r>
            <a:rPr lang="en-IN" sz="2100" b="1" kern="1200" dirty="0" smtClean="0"/>
            <a:t> of </a:t>
          </a:r>
          <a:r>
            <a:rPr lang="en-IN" sz="2100" b="1" kern="1200" dirty="0" err="1" smtClean="0"/>
            <a:t>Fallot</a:t>
          </a:r>
          <a:r>
            <a:rPr lang="en-IN" sz="2100" b="1" kern="1200" dirty="0" smtClean="0"/>
            <a:t>  </a:t>
          </a:r>
          <a:endParaRPr lang="en-IN" sz="2100" b="1" kern="1200" dirty="0"/>
        </a:p>
      </dsp:txBody>
      <dsp:txXfrm>
        <a:off x="7" y="1975104"/>
        <a:ext cx="2688282" cy="1975104"/>
      </dsp:txXfrm>
    </dsp:sp>
    <dsp:sp modelId="{8315E0B4-A854-4AE1-9C55-1BAC6BB2D1F1}">
      <dsp:nvSpPr>
        <dsp:cNvPr id="0" name=""/>
        <dsp:cNvSpPr/>
      </dsp:nvSpPr>
      <dsp:spPr>
        <a:xfrm>
          <a:off x="523732" y="296265"/>
          <a:ext cx="1644274" cy="16442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27EBC-4E8D-46DE-9577-F6F68368EEDD}">
      <dsp:nvSpPr>
        <dsp:cNvPr id="0" name=""/>
        <dsp:cNvSpPr/>
      </dsp:nvSpPr>
      <dsp:spPr>
        <a:xfrm>
          <a:off x="5486388" y="0"/>
          <a:ext cx="2688282" cy="4937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kern="1200" dirty="0" smtClean="0"/>
            <a:t>No  </a:t>
          </a:r>
          <a:r>
            <a:rPr lang="en-IN" sz="2100" kern="1200" dirty="0" err="1" smtClean="0"/>
            <a:t>conus</a:t>
          </a:r>
          <a:r>
            <a:rPr lang="en-IN" sz="2100" kern="1200" dirty="0" smtClean="0"/>
            <a:t> exists under the pulmonary valve --Transposition of the great arteries </a:t>
          </a:r>
          <a:endParaRPr lang="en-IN" sz="2100" kern="1200" dirty="0"/>
        </a:p>
      </dsp:txBody>
      <dsp:txXfrm>
        <a:off x="5486388" y="1975104"/>
        <a:ext cx="2688282" cy="1975104"/>
      </dsp:txXfrm>
    </dsp:sp>
    <dsp:sp modelId="{07B1CBB3-4938-4A1D-BDE1-BF75A8CDDC2F}">
      <dsp:nvSpPr>
        <dsp:cNvPr id="0" name=""/>
        <dsp:cNvSpPr/>
      </dsp:nvSpPr>
      <dsp:spPr>
        <a:xfrm>
          <a:off x="6019806" y="228603"/>
          <a:ext cx="1644274" cy="16442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BC93A-D6AB-4D9B-9F74-1A2504002CCE}">
      <dsp:nvSpPr>
        <dsp:cNvPr id="0" name=""/>
        <dsp:cNvSpPr/>
      </dsp:nvSpPr>
      <dsp:spPr>
        <a:xfrm>
          <a:off x="2743211" y="0"/>
          <a:ext cx="2688282" cy="4937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kern="1200" dirty="0" smtClean="0"/>
            <a:t>DORV middle of the spectrum-- forms that have variable amounts of </a:t>
          </a:r>
          <a:r>
            <a:rPr lang="en-IN" sz="2100" kern="1200" dirty="0" err="1" smtClean="0"/>
            <a:t>conus</a:t>
          </a:r>
          <a:r>
            <a:rPr lang="en-IN" sz="2100" kern="1200" dirty="0" smtClean="0"/>
            <a:t> under each </a:t>
          </a:r>
          <a:r>
            <a:rPr lang="en-IN" sz="2100" kern="1200" dirty="0" err="1" smtClean="0"/>
            <a:t>semilunar</a:t>
          </a:r>
          <a:r>
            <a:rPr lang="en-IN" sz="2100" kern="1200" dirty="0" smtClean="0"/>
            <a:t> valve</a:t>
          </a:r>
          <a:endParaRPr lang="en-IN" sz="2100" kern="1200" dirty="0"/>
        </a:p>
      </dsp:txBody>
      <dsp:txXfrm>
        <a:off x="2743211" y="1975104"/>
        <a:ext cx="2688282" cy="1975104"/>
      </dsp:txXfrm>
    </dsp:sp>
    <dsp:sp modelId="{CED45785-63D6-4F5C-B7FA-4BE060FDFC95}">
      <dsp:nvSpPr>
        <dsp:cNvPr id="0" name=""/>
        <dsp:cNvSpPr/>
      </dsp:nvSpPr>
      <dsp:spPr>
        <a:xfrm>
          <a:off x="3428995" y="228603"/>
          <a:ext cx="1644274" cy="16442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FF07F-CD10-409C-B8B9-F5B6733A578D}">
      <dsp:nvSpPr>
        <dsp:cNvPr id="0" name=""/>
        <dsp:cNvSpPr/>
      </dsp:nvSpPr>
      <dsp:spPr>
        <a:xfrm>
          <a:off x="329183" y="3950208"/>
          <a:ext cx="7571232" cy="7406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3F4BD-C658-4F69-B6F6-F2E1D8F212BD}" type="datetimeFigureOut">
              <a:rPr lang="en-IN" smtClean="0"/>
              <a:pPr/>
              <a:t>29-01-2019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BA44-0B26-4CB9-A9E2-493711C3DF3F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 PR interval is 210 msec. </a:t>
            </a:r>
            <a:r>
              <a:rPr lang="en-IN" dirty="0" err="1" smtClean="0"/>
              <a:t>Theright</a:t>
            </a:r>
            <a:r>
              <a:rPr lang="en-IN" dirty="0" smtClean="0"/>
              <a:t> </a:t>
            </a:r>
            <a:r>
              <a:rPr lang="en-IN" dirty="0" err="1" smtClean="0"/>
              <a:t>atrialPwavein</a:t>
            </a:r>
            <a:r>
              <a:rPr lang="en-IN" dirty="0" smtClean="0"/>
              <a:t> lead2- </a:t>
            </a:r>
            <a:r>
              <a:rPr lang="en-IN" dirty="0" err="1" smtClean="0"/>
              <a:t>tallandpeaked</a:t>
            </a:r>
            <a:r>
              <a:rPr lang="en-IN" dirty="0" smtClean="0"/>
              <a:t>.</a:t>
            </a:r>
          </a:p>
          <a:p>
            <a:r>
              <a:rPr lang="en-IN" dirty="0" smtClean="0"/>
              <a:t>A deep broad left </a:t>
            </a:r>
            <a:r>
              <a:rPr lang="en-IN" dirty="0" err="1" smtClean="0"/>
              <a:t>atrial</a:t>
            </a:r>
            <a:r>
              <a:rPr lang="en-IN" dirty="0" smtClean="0"/>
              <a:t> P terminal force appears in leadV1. Terminal forces are prolonged with slurred S waves in inferior leads and a slurred R wave in lead </a:t>
            </a:r>
            <a:r>
              <a:rPr lang="en-IN" dirty="0" err="1" smtClean="0"/>
              <a:t>aVR</a:t>
            </a:r>
            <a:r>
              <a:rPr lang="en-IN" dirty="0" smtClean="0"/>
              <a:t>. </a:t>
            </a:r>
          </a:p>
          <a:p>
            <a:r>
              <a:rPr lang="en-IN" dirty="0" smtClean="0"/>
              <a:t>There is left axis deviation with </a:t>
            </a:r>
            <a:r>
              <a:rPr lang="en-IN" dirty="0" err="1" smtClean="0"/>
              <a:t>counterclockwisedepolarization</a:t>
            </a:r>
            <a:r>
              <a:rPr lang="en-IN" dirty="0" smtClean="0"/>
              <a:t>.</a:t>
            </a:r>
          </a:p>
          <a:p>
            <a:r>
              <a:rPr lang="en-IN" dirty="0" smtClean="0"/>
              <a:t>RVH- tall R prime in leadV1 and by the deep </a:t>
            </a:r>
            <a:r>
              <a:rPr lang="en-IN" dirty="0" err="1" smtClean="0"/>
              <a:t>Swaves</a:t>
            </a:r>
            <a:r>
              <a:rPr lang="en-IN" dirty="0" smtClean="0"/>
              <a:t> in left </a:t>
            </a:r>
            <a:r>
              <a:rPr lang="en-IN" dirty="0" err="1" smtClean="0"/>
              <a:t>precordial</a:t>
            </a:r>
            <a:r>
              <a:rPr lang="en-IN" dirty="0" smtClean="0"/>
              <a:t> leads. </a:t>
            </a:r>
          </a:p>
          <a:p>
            <a:r>
              <a:rPr lang="en-IN" dirty="0" err="1" smtClean="0"/>
              <a:t>Lv</a:t>
            </a:r>
            <a:r>
              <a:rPr lang="en-IN" dirty="0" smtClean="0"/>
              <a:t> volume overload is manifested in leads V5-6 by deep Q waves, tall R waves, and tall peaked T waves.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2BA44-0B26-4CB9-A9E2-493711C3DF3F}" type="slidenum">
              <a:rPr lang="en-IN" smtClean="0"/>
              <a:pPr/>
              <a:t>83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Peaked right </a:t>
            </a:r>
            <a:r>
              <a:rPr lang="en-IN" dirty="0" err="1" smtClean="0"/>
              <a:t>atrial</a:t>
            </a:r>
            <a:r>
              <a:rPr lang="en-IN" dirty="0" smtClean="0"/>
              <a:t>  P waves appear in leads 2 and V1</a:t>
            </a:r>
          </a:p>
          <a:p>
            <a:r>
              <a:rPr lang="en-IN" dirty="0" smtClean="0"/>
              <a:t>The PR interval is 190 msec.</a:t>
            </a:r>
          </a:p>
          <a:p>
            <a:r>
              <a:rPr lang="en-IN" dirty="0" smtClean="0"/>
              <a:t>Q waves appear in leads 1 and </a:t>
            </a:r>
            <a:r>
              <a:rPr lang="en-IN" dirty="0" err="1" smtClean="0"/>
              <a:t>aVL</a:t>
            </a:r>
            <a:r>
              <a:rPr lang="en-IN" dirty="0" smtClean="0"/>
              <a:t> despite right axis deviation.</a:t>
            </a:r>
          </a:p>
          <a:p>
            <a:r>
              <a:rPr lang="en-IN" dirty="0" smtClean="0"/>
              <a:t>RVH-tall R waves in leads V1 and </a:t>
            </a:r>
            <a:r>
              <a:rPr lang="en-IN" dirty="0" err="1" smtClean="0"/>
              <a:t>Avr</a:t>
            </a:r>
            <a:endParaRPr lang="en-IN" dirty="0" smtClean="0"/>
          </a:p>
          <a:p>
            <a:r>
              <a:rPr lang="en-IN" dirty="0" smtClean="0"/>
              <a:t>The </a:t>
            </a:r>
            <a:r>
              <a:rPr lang="en-IN" dirty="0" err="1" smtClean="0"/>
              <a:t>qR</a:t>
            </a:r>
            <a:r>
              <a:rPr lang="en-IN" dirty="0" smtClean="0"/>
              <a:t> pattern in leads V5-6 indicates that the left ventricle is moderately well-developed.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2BA44-0B26-4CB9-A9E2-493711C3DF3F}" type="slidenum">
              <a:rPr lang="en-IN" smtClean="0"/>
              <a:pPr/>
              <a:t>84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The pulmonary trunk is no dilated, even though pulmonary blood flow is increased. An</a:t>
            </a:r>
            <a:br>
              <a:rPr lang="en-IN" dirty="0" smtClean="0"/>
            </a:br>
            <a:r>
              <a:rPr lang="en-IN" dirty="0" smtClean="0"/>
              <a:t>enlarged left ventricle (LV) occupies the apex, and a </a:t>
            </a:r>
            <a:r>
              <a:rPr lang="en-IN" dirty="0" err="1" smtClean="0"/>
              <a:t>prominen</a:t>
            </a:r>
            <a:r>
              <a:rPr lang="en-IN" dirty="0" smtClean="0"/>
              <a:t> right atrium (RA) occupies the right lower cardiac border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2BA44-0B26-4CB9-A9E2-493711C3DF3F}" type="slidenum">
              <a:rPr lang="en-IN" smtClean="0"/>
              <a:pPr/>
              <a:t>86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sz="1200" dirty="0" smtClean="0"/>
              <a:t>The lung fields have the lacy appearance of systemic-to-pulmonary artery collaterals. </a:t>
            </a:r>
          </a:p>
          <a:p>
            <a:r>
              <a:rPr lang="en-IN" sz="1200" dirty="0" smtClean="0"/>
              <a:t>The pulmonary trunk is conspicuously absent, but the right and left branches are well-formed. The aortic knuckle (</a:t>
            </a:r>
            <a:r>
              <a:rPr lang="en-IN" sz="1200" dirty="0" err="1" smtClean="0"/>
              <a:t>Ao</a:t>
            </a:r>
            <a:r>
              <a:rPr lang="en-IN" sz="1200" dirty="0" smtClean="0"/>
              <a:t>) is prominent and continues as a left descending aorta. </a:t>
            </a:r>
          </a:p>
          <a:p>
            <a:r>
              <a:rPr lang="en-IN" sz="1200" dirty="0" smtClean="0"/>
              <a:t>The boot-shaped apex is occupied by the right ventricle (RV). </a:t>
            </a:r>
          </a:p>
          <a:p>
            <a:r>
              <a:rPr lang="en-IN" sz="1200" dirty="0" smtClean="0"/>
              <a:t>The right atrium (RA) is moderately convex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2BA44-0B26-4CB9-A9E2-493711C3DF3F}" type="slidenum">
              <a:rPr lang="en-IN" smtClean="0"/>
              <a:pPr/>
              <a:t>88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Lung fields -- lacy appearance of systemic-to-pulmonary arterial collaterals.</a:t>
            </a:r>
          </a:p>
          <a:p>
            <a:r>
              <a:rPr lang="en-IN" dirty="0" smtClean="0"/>
              <a:t>Pulmonary trunk - absent, and the ascending and transverse aorta are correspondingly large. The prominent apex-- boot-shaped. The right atrium (RA) is moderately convex. </a:t>
            </a:r>
          </a:p>
          <a:p>
            <a:r>
              <a:rPr lang="en-IN" dirty="0" smtClean="0"/>
              <a:t> B. Lateral right </a:t>
            </a:r>
            <a:r>
              <a:rPr lang="en-IN" dirty="0" err="1" smtClean="0"/>
              <a:t>ventriculogram</a:t>
            </a:r>
            <a:r>
              <a:rPr lang="en-IN" dirty="0" smtClean="0"/>
              <a:t> (RV) showing a blind outflow tract and a dilated aorta (</a:t>
            </a:r>
            <a:r>
              <a:rPr lang="en-IN" dirty="0" err="1" smtClean="0"/>
              <a:t>Ao</a:t>
            </a:r>
            <a:r>
              <a:rPr lang="en-IN" dirty="0" smtClean="0"/>
              <a:t>) that arises anterior</a:t>
            </a:r>
            <a:br>
              <a:rPr lang="en-IN" dirty="0" smtClean="0"/>
            </a:br>
            <a:r>
              <a:rPr lang="en-IN" dirty="0" smtClean="0"/>
              <a:t>to the ventricular septum.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2BA44-0B26-4CB9-A9E2-493711C3DF3F}" type="slidenum">
              <a:rPr lang="en-IN" smtClean="0"/>
              <a:pPr/>
              <a:t>89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 dilated pulmonary trunk not border forming- it is posterior</a:t>
            </a:r>
            <a:br>
              <a:rPr lang="en-IN" dirty="0" smtClean="0"/>
            </a:br>
            <a:r>
              <a:rPr lang="en-IN" dirty="0" smtClean="0"/>
              <a:t>The rightward and anterior </a:t>
            </a:r>
            <a:r>
              <a:rPr lang="en-IN" dirty="0" err="1" smtClean="0"/>
              <a:t>ascendin</a:t>
            </a:r>
            <a:r>
              <a:rPr lang="en-IN" dirty="0" smtClean="0"/>
              <a:t> aorta (</a:t>
            </a:r>
            <a:r>
              <a:rPr lang="en-IN" dirty="0" err="1" smtClean="0"/>
              <a:t>Ao</a:t>
            </a:r>
            <a:r>
              <a:rPr lang="en-IN" dirty="0" smtClean="0"/>
              <a:t>) is at the right thoracic inlet</a:t>
            </a:r>
          </a:p>
          <a:p>
            <a:r>
              <a:rPr lang="en-IN" dirty="0" smtClean="0"/>
              <a:t>Pulmonary </a:t>
            </a:r>
            <a:r>
              <a:rPr lang="en-IN" dirty="0" err="1" smtClean="0"/>
              <a:t>vascularity</a:t>
            </a:r>
            <a:r>
              <a:rPr lang="en-IN" dirty="0" smtClean="0"/>
              <a:t> is  increased, a convex left ventricle (LV) occupies the apex, and a</a:t>
            </a:r>
            <a:br>
              <a:rPr lang="en-IN" dirty="0" smtClean="0"/>
            </a:br>
            <a:r>
              <a:rPr lang="en-IN" dirty="0" smtClean="0"/>
              <a:t>prominent right atrium (RA) occupies the right lower cardiac border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2BA44-0B26-4CB9-A9E2-493711C3DF3F}" type="slidenum">
              <a:rPr lang="en-IN" smtClean="0"/>
              <a:pPr/>
              <a:t>104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 A, The right </a:t>
            </a:r>
            <a:r>
              <a:rPr lang="en-IN" dirty="0" err="1" smtClean="0"/>
              <a:t>ventriculogram</a:t>
            </a:r>
            <a:r>
              <a:rPr lang="en-IN" dirty="0" smtClean="0"/>
              <a:t> visualized a large pulmonary trunk (PT) arising from a dilated right ventricle B, Left oblique left </a:t>
            </a:r>
            <a:r>
              <a:rPr lang="en-IN" dirty="0" err="1" smtClean="0"/>
              <a:t>ventriculogram</a:t>
            </a:r>
            <a:r>
              <a:rPr lang="en-IN" dirty="0" smtClean="0"/>
              <a:t> in the same patient showing selective flow from the LV into a dilated biventricular pulmonary trunk (PT). The right ventricle (RV) faintly visualizes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2BA44-0B26-4CB9-A9E2-493711C3DF3F}" type="slidenum">
              <a:rPr lang="en-IN" smtClean="0"/>
              <a:pPr/>
              <a:t>108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If the sizes of the ventricles and AV valves are adequate-- a biventricular repair </a:t>
            </a:r>
          </a:p>
          <a:p>
            <a:r>
              <a:rPr lang="en-IN" dirty="0" smtClean="0"/>
              <a:t>If the tricuspid valve or RV is small--one and one-half ventricle repair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2BA44-0B26-4CB9-A9E2-493711C3DF3F}" type="slidenum">
              <a:rPr lang="en-IN" smtClean="0"/>
              <a:pPr/>
              <a:t>132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err="1" smtClean="0"/>
              <a:t>pics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2BA44-0B26-4CB9-A9E2-493711C3DF3F}" type="slidenum">
              <a:rPr lang="en-IN" smtClean="0"/>
              <a:pPr/>
              <a:t>135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1534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DOUBLE OUTLET RIGHT VENTRICLE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IN" sz="1400" dirty="0" smtClean="0"/>
              <a:t>DR. RANJITH</a:t>
            </a:r>
          </a:p>
          <a:p>
            <a:pPr algn="ctr"/>
            <a:r>
              <a:rPr lang="en-IN" sz="1400" dirty="0" smtClean="0"/>
              <a:t>     SENIOR RESIDENT</a:t>
            </a:r>
          </a:p>
          <a:p>
            <a:pPr algn="ctr"/>
            <a:r>
              <a:rPr lang="en-IN" sz="1400" dirty="0" smtClean="0"/>
              <a:t>DEPT OF CARDIOLOGY</a:t>
            </a:r>
          </a:p>
          <a:p>
            <a:pPr algn="ctr"/>
            <a:r>
              <a:rPr lang="en-IN" sz="1400" dirty="0" smtClean="0"/>
              <a:t>MCH, CALICUT</a:t>
            </a:r>
            <a:endParaRPr lang="en-IN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0907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33525" y="1406525"/>
            <a:ext cx="6076950" cy="4562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Precordium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Obligatory RV impulse</a:t>
            </a:r>
          </a:p>
          <a:p>
            <a:r>
              <a:rPr lang="en-IN" dirty="0" smtClean="0"/>
              <a:t>Palpable Dilated hypertensive PT</a:t>
            </a:r>
          </a:p>
          <a:p>
            <a:r>
              <a:rPr lang="en-IN" dirty="0" smtClean="0"/>
              <a:t>Palpable P2</a:t>
            </a:r>
          </a:p>
          <a:p>
            <a:r>
              <a:rPr lang="en-IN" dirty="0" smtClean="0"/>
              <a:t>Thrill in 2</a:t>
            </a:r>
            <a:r>
              <a:rPr lang="en-IN" baseline="30000" dirty="0" smtClean="0"/>
              <a:t>nd</a:t>
            </a:r>
            <a:r>
              <a:rPr lang="en-IN" dirty="0" smtClean="0"/>
              <a:t> Lt ICS- </a:t>
            </a:r>
            <a:r>
              <a:rPr lang="en-IN" dirty="0" err="1" smtClean="0"/>
              <a:t>Subpulmonary</a:t>
            </a:r>
            <a:r>
              <a:rPr lang="en-IN" dirty="0" smtClean="0"/>
              <a:t> VSD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Ausculation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VSD murmur- 2</a:t>
            </a:r>
            <a:r>
              <a:rPr lang="en-IN" baseline="30000" dirty="0" smtClean="0"/>
              <a:t>nd</a:t>
            </a:r>
            <a:r>
              <a:rPr lang="en-IN" dirty="0" smtClean="0"/>
              <a:t> </a:t>
            </a:r>
            <a:r>
              <a:rPr lang="en-IN" dirty="0" err="1" smtClean="0"/>
              <a:t>lt</a:t>
            </a:r>
            <a:r>
              <a:rPr lang="en-IN" dirty="0" smtClean="0"/>
              <a:t> ICS</a:t>
            </a:r>
          </a:p>
          <a:p>
            <a:r>
              <a:rPr lang="en-IN" dirty="0" smtClean="0"/>
              <a:t>Loud P2, S2 splitting preserved</a:t>
            </a:r>
          </a:p>
          <a:p>
            <a:r>
              <a:rPr lang="en-IN" dirty="0" smtClean="0"/>
              <a:t>Apical MDM</a:t>
            </a:r>
          </a:p>
          <a:p>
            <a:endParaRPr lang="en-IN" dirty="0" smtClean="0"/>
          </a:p>
          <a:p>
            <a:r>
              <a:rPr lang="en-IN" dirty="0" smtClean="0"/>
              <a:t>PVR elevates-</a:t>
            </a:r>
          </a:p>
          <a:p>
            <a:r>
              <a:rPr lang="en-IN" dirty="0" smtClean="0"/>
              <a:t>Murmur attenuated, MDM </a:t>
            </a:r>
            <a:r>
              <a:rPr lang="en-IN" dirty="0" err="1" smtClean="0"/>
              <a:t>disapppears</a:t>
            </a:r>
            <a:endParaRPr lang="en-IN" dirty="0" smtClean="0"/>
          </a:p>
          <a:p>
            <a:r>
              <a:rPr lang="en-IN" dirty="0" smtClean="0"/>
              <a:t>Pulmonary EC, soft short systolic murmur, Graham Steel murmur</a:t>
            </a:r>
          </a:p>
          <a:p>
            <a:r>
              <a:rPr lang="en-IN" dirty="0" smtClean="0"/>
              <a:t>S2 loud and single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PR interval prolongation less frequent</a:t>
            </a:r>
          </a:p>
          <a:p>
            <a:r>
              <a:rPr lang="en-IN" dirty="0" err="1" smtClean="0"/>
              <a:t>Biatrial</a:t>
            </a:r>
            <a:r>
              <a:rPr lang="en-IN" dirty="0" smtClean="0"/>
              <a:t> enlargement</a:t>
            </a:r>
          </a:p>
          <a:p>
            <a:r>
              <a:rPr lang="en-IN" dirty="0" smtClean="0"/>
              <a:t>QRS axis rightward</a:t>
            </a:r>
          </a:p>
          <a:p>
            <a:r>
              <a:rPr lang="en-IN" dirty="0" smtClean="0"/>
              <a:t>RVH- tall R in V1, </a:t>
            </a:r>
            <a:r>
              <a:rPr lang="en-IN" dirty="0" err="1" smtClean="0"/>
              <a:t>aVR</a:t>
            </a:r>
            <a:r>
              <a:rPr lang="en-IN" dirty="0" smtClean="0"/>
              <a:t>, deep S -left </a:t>
            </a:r>
            <a:r>
              <a:rPr lang="en-IN" dirty="0" err="1" smtClean="0"/>
              <a:t>precodium</a:t>
            </a:r>
            <a:endParaRPr lang="en-IN" dirty="0" smtClean="0"/>
          </a:p>
          <a:p>
            <a:r>
              <a:rPr lang="en-IN" dirty="0" err="1" smtClean="0"/>
              <a:t>Vol</a:t>
            </a:r>
            <a:r>
              <a:rPr lang="en-IN" dirty="0" smtClean="0"/>
              <a:t> overload of LV- R in V5-V6</a:t>
            </a:r>
          </a:p>
          <a:p>
            <a:r>
              <a:rPr lang="en-IN" dirty="0" smtClean="0"/>
              <a:t>Elevated PVR- tall peaked P waves with biventricular hypertrophy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X Ray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Increase in Pulmonary arterial and venous </a:t>
            </a:r>
            <a:r>
              <a:rPr lang="en-IN" dirty="0" err="1" smtClean="0"/>
              <a:t>vascularity</a:t>
            </a:r>
            <a:endParaRPr lang="en-IN" dirty="0" smtClean="0"/>
          </a:p>
          <a:p>
            <a:r>
              <a:rPr lang="en-IN" dirty="0" smtClean="0"/>
              <a:t>Left atrium and LV enlarged</a:t>
            </a:r>
          </a:p>
          <a:p>
            <a:r>
              <a:rPr lang="en-IN" dirty="0" smtClean="0"/>
              <a:t>Dilated PT projects prominently – left (when Great arteries side-side)- resembles </a:t>
            </a:r>
            <a:r>
              <a:rPr lang="en-IN" dirty="0" err="1" smtClean="0"/>
              <a:t>perimembranous</a:t>
            </a:r>
            <a:r>
              <a:rPr lang="en-IN" dirty="0" smtClean="0"/>
              <a:t> VSD</a:t>
            </a:r>
          </a:p>
          <a:p>
            <a:endParaRPr lang="en-IN" dirty="0" smtClean="0"/>
          </a:p>
          <a:p>
            <a:r>
              <a:rPr lang="en-IN" dirty="0" smtClean="0"/>
              <a:t>Dilated PT posterior (not border forming)- resembles </a:t>
            </a:r>
          </a:p>
          <a:p>
            <a:pPr>
              <a:buNone/>
            </a:pPr>
            <a:r>
              <a:rPr lang="en-IN" dirty="0" smtClean="0"/>
              <a:t>   D TGA except for presence of Thymus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IN" sz="2000" dirty="0" smtClean="0"/>
              <a:t>X-ray from a 4-month-old female with the </a:t>
            </a:r>
            <a:r>
              <a:rPr lang="en-IN" sz="2000" dirty="0" err="1" smtClean="0"/>
              <a:t>Taussig</a:t>
            </a:r>
            <a:r>
              <a:rPr lang="en-IN" sz="2000" dirty="0" smtClean="0"/>
              <a:t>- Bing anomaly DORV + </a:t>
            </a:r>
            <a:r>
              <a:rPr lang="en-IN" sz="2000" dirty="0" err="1" smtClean="0"/>
              <a:t>subpulmonary</a:t>
            </a:r>
            <a:r>
              <a:rPr lang="en-IN" sz="2000" dirty="0" smtClean="0"/>
              <a:t> VSD and QP/QS - 3 to 1.</a:t>
            </a:r>
            <a:endParaRPr lang="en-IN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295400"/>
            <a:ext cx="3700951" cy="402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0" y="39624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41148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LV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2667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AO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IN" sz="1800" dirty="0" smtClean="0"/>
              <a:t>Right </a:t>
            </a:r>
            <a:r>
              <a:rPr lang="en-IN" sz="1800" dirty="0" err="1" smtClean="0"/>
              <a:t>ventriculograms</a:t>
            </a:r>
            <a:r>
              <a:rPr lang="en-IN" sz="1800" dirty="0" smtClean="0"/>
              <a:t> (RV) from a 40-year-old woman with the </a:t>
            </a:r>
            <a:r>
              <a:rPr lang="en-IN" sz="1800" dirty="0" err="1" smtClean="0"/>
              <a:t>Taussig</a:t>
            </a:r>
            <a:r>
              <a:rPr lang="en-IN" sz="1800" dirty="0" smtClean="0"/>
              <a:t>-Bing anomaly-</a:t>
            </a:r>
            <a:endParaRPr lang="en-IN" sz="1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5431523" cy="421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0800" y="2209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AO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259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PT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1905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PDA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48768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RV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259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AO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2819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PT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57150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The ascending (AO) and the pulmonary trunk (PT) are side by side with the aorta to the right. A large PDA is distal to an aortic </a:t>
            </a:r>
            <a:r>
              <a:rPr lang="en-IN" dirty="0" err="1" smtClean="0"/>
              <a:t>coarctation</a:t>
            </a:r>
            <a:r>
              <a:rPr lang="en-IN" dirty="0" smtClean="0"/>
              <a:t>. B, Lateral projection shows the aorta (AO) anterior to the pulmonary trunk (PT).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IN" sz="2000" dirty="0" smtClean="0"/>
              <a:t>X-ray from a 3-month-old female with the </a:t>
            </a:r>
            <a:r>
              <a:rPr lang="en-IN" sz="2000" dirty="0" err="1" smtClean="0"/>
              <a:t>Taussig</a:t>
            </a:r>
            <a:r>
              <a:rPr lang="en-IN" sz="2000" dirty="0" smtClean="0"/>
              <a:t>-Bing anomaly</a:t>
            </a:r>
            <a:endParaRPr lang="en-IN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95400"/>
            <a:ext cx="3997490" cy="417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86200" y="33528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4038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LV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Pulmonary </a:t>
            </a:r>
            <a:r>
              <a:rPr lang="en-IN" dirty="0" err="1" smtClean="0"/>
              <a:t>vascularity</a:t>
            </a:r>
            <a:r>
              <a:rPr lang="en-IN" dirty="0" smtClean="0"/>
              <a:t> is increased, but the vascular pedicle is narrow because the posterior pulmonary trunk is not border-forming. An enlarged LV occupies the apex, and an enlarged RA occupies the right lower cardiac border. The film resembles D TGA except for the thymus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IN" sz="2000" dirty="0" smtClean="0"/>
              <a:t>10-year-old girl with the </a:t>
            </a:r>
            <a:r>
              <a:rPr lang="en-IN" sz="2000" dirty="0" err="1" smtClean="0"/>
              <a:t>Taussig</a:t>
            </a:r>
            <a:r>
              <a:rPr lang="en-IN" sz="2000" dirty="0" smtClean="0"/>
              <a:t>- Bing anomaly, pulmonary vascular disease and reversed shunt PDA</a:t>
            </a:r>
            <a:endParaRPr lang="en-IN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143000"/>
            <a:ext cx="415815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81400" y="38862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2819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PT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4191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LV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56260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Pulmonary </a:t>
            </a:r>
            <a:r>
              <a:rPr lang="en-IN" dirty="0" err="1" smtClean="0"/>
              <a:t>vascularity</a:t>
            </a:r>
            <a:r>
              <a:rPr lang="en-IN" dirty="0" smtClean="0"/>
              <a:t> is normal</a:t>
            </a:r>
          </a:p>
          <a:p>
            <a:r>
              <a:rPr lang="en-IN" dirty="0" smtClean="0"/>
              <a:t>The pulmonary trunk (PT) is dilated, a moderate prominent right atrium (RA) forms the lower right cardiac border and an enlarged left ventricle (LV) occupies the apex.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IN" sz="2000" dirty="0" err="1" smtClean="0"/>
              <a:t>Angiocardiograms</a:t>
            </a:r>
            <a:r>
              <a:rPr lang="en-IN" sz="2000" dirty="0" smtClean="0"/>
              <a:t> from a 20-month-old male with DORV and a </a:t>
            </a:r>
            <a:r>
              <a:rPr lang="en-IN" sz="2000" dirty="0" err="1" smtClean="0"/>
              <a:t>subpulmonary</a:t>
            </a:r>
            <a:r>
              <a:rPr lang="en-IN" sz="2000" dirty="0" smtClean="0"/>
              <a:t> VSD</a:t>
            </a:r>
            <a:endParaRPr lang="en-IN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76971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4600" y="45720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RV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2286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PT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334000"/>
            <a:ext cx="57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err="1" smtClean="0"/>
              <a:t>DAo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5181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LV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2895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PT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49530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RV</a:t>
            </a:r>
            <a:endParaRPr lang="en-I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Echo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PT overrides </a:t>
            </a:r>
            <a:r>
              <a:rPr lang="en-IN" dirty="0" err="1" smtClean="0"/>
              <a:t>subpulmonary</a:t>
            </a:r>
            <a:r>
              <a:rPr lang="en-IN" dirty="0" smtClean="0"/>
              <a:t> VSD</a:t>
            </a:r>
          </a:p>
          <a:p>
            <a:r>
              <a:rPr lang="en-IN" dirty="0" smtClean="0"/>
              <a:t>Pulmonary </a:t>
            </a:r>
            <a:r>
              <a:rPr lang="en-IN" dirty="0" err="1" smtClean="0"/>
              <a:t>stenosis</a:t>
            </a:r>
            <a:r>
              <a:rPr lang="en-IN" dirty="0" smtClean="0"/>
              <a:t> absent</a:t>
            </a:r>
          </a:p>
          <a:p>
            <a:r>
              <a:rPr lang="en-IN" dirty="0" err="1" smtClean="0"/>
              <a:t>Subaortic</a:t>
            </a:r>
            <a:r>
              <a:rPr lang="en-IN" dirty="0" smtClean="0"/>
              <a:t> </a:t>
            </a:r>
            <a:r>
              <a:rPr lang="en-IN" dirty="0" err="1" smtClean="0"/>
              <a:t>stenosis</a:t>
            </a:r>
            <a:r>
              <a:rPr lang="en-IN" dirty="0" smtClean="0"/>
              <a:t>, COA, </a:t>
            </a:r>
            <a:r>
              <a:rPr lang="en-IN" smtClean="0"/>
              <a:t>PDA- coexist</a:t>
            </a:r>
          </a:p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BULBUS CORDIS</a:t>
            </a:r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6206" t="-9834" r="30321" b="42400"/>
          <a:stretch>
            <a:fillRect/>
          </a:stretch>
        </p:blipFill>
        <p:spPr bwMode="auto">
          <a:xfrm>
            <a:off x="1295400" y="1219200"/>
            <a:ext cx="273999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1721" t="-935" r="37537" b="34943"/>
          <a:stretch>
            <a:fillRect/>
          </a:stretch>
        </p:blipFill>
        <p:spPr bwMode="auto">
          <a:xfrm>
            <a:off x="4500563" y="1668463"/>
            <a:ext cx="2890837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5257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 smtClean="0"/>
              <a:t>Bulbus</a:t>
            </a:r>
            <a:r>
              <a:rPr lang="en-IN" dirty="0" smtClean="0"/>
              <a:t> </a:t>
            </a:r>
            <a:r>
              <a:rPr lang="en-IN" dirty="0" err="1" smtClean="0"/>
              <a:t>cordis</a:t>
            </a:r>
            <a:r>
              <a:rPr lang="en-IN" dirty="0" smtClean="0"/>
              <a:t> – moves inferiorly, rightward and </a:t>
            </a:r>
            <a:r>
              <a:rPr lang="en-IN" dirty="0" err="1" smtClean="0"/>
              <a:t>anteriorly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Echo </a:t>
            </a:r>
            <a:endParaRPr lang="en-IN" dirty="0"/>
          </a:p>
        </p:txBody>
      </p:sp>
      <p:pic>
        <p:nvPicPr>
          <p:cNvPr id="4" name="Content Placeholder 3" descr="Moss subaortic TGA DORV ech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3336" y="1219200"/>
            <a:ext cx="7393632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ECHO </a:t>
            </a:r>
            <a:endParaRPr lang="en-IN" dirty="0"/>
          </a:p>
        </p:txBody>
      </p:sp>
      <p:pic>
        <p:nvPicPr>
          <p:cNvPr id="4" name="Content Placeholder 3" descr="DORV subpulmonary VS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b="12857"/>
          <a:stretch>
            <a:fillRect/>
          </a:stretch>
        </p:blipFill>
        <p:spPr>
          <a:xfrm>
            <a:off x="1962462" y="1219200"/>
            <a:ext cx="5276538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Echo </a:t>
            </a:r>
            <a:endParaRPr lang="en-IN" dirty="0"/>
          </a:p>
        </p:txBody>
      </p:sp>
      <p:pic>
        <p:nvPicPr>
          <p:cNvPr id="4" name="Content Placeholder 3" descr="DORV subpulmoanry VS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b="13569"/>
          <a:stretch>
            <a:fillRect/>
          </a:stretch>
        </p:blipFill>
        <p:spPr>
          <a:xfrm>
            <a:off x="2667000" y="1219199"/>
            <a:ext cx="3480483" cy="47134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3D print cast </a:t>
            </a:r>
            <a:endParaRPr lang="en-IN" dirty="0"/>
          </a:p>
        </p:txBody>
      </p:sp>
      <p:pic>
        <p:nvPicPr>
          <p:cNvPr id="4" name="Content Placeholder 3" descr="3D cast TG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4108" y="2133600"/>
            <a:ext cx="7402286" cy="304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DORV with </a:t>
            </a:r>
            <a:r>
              <a:rPr lang="en-US" dirty="0" err="1" smtClean="0"/>
              <a:t>noncommitted</a:t>
            </a:r>
            <a:r>
              <a:rPr lang="en-US" dirty="0" smtClean="0"/>
              <a:t> VSD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&lt;10% of cases</a:t>
            </a:r>
          </a:p>
          <a:p>
            <a:r>
              <a:rPr lang="en-IN" dirty="0" smtClean="0"/>
              <a:t>Significant amount of </a:t>
            </a:r>
            <a:r>
              <a:rPr lang="en-IN" dirty="0" err="1" smtClean="0"/>
              <a:t>conus</a:t>
            </a:r>
            <a:r>
              <a:rPr lang="en-IN" dirty="0" smtClean="0"/>
              <a:t> beneath each great vessel--neither vessel is truly posterior</a:t>
            </a:r>
          </a:p>
          <a:p>
            <a:r>
              <a:rPr lang="en-IN" dirty="0" err="1" smtClean="0"/>
              <a:t>Interventricular</a:t>
            </a:r>
            <a:r>
              <a:rPr lang="en-IN" dirty="0" smtClean="0"/>
              <a:t> connection is not directly related to either great vessel</a:t>
            </a:r>
          </a:p>
          <a:p>
            <a:r>
              <a:rPr lang="en-IN" dirty="0" smtClean="0"/>
              <a:t>VSD opens primarily into the body of the RV</a:t>
            </a:r>
          </a:p>
          <a:p>
            <a:r>
              <a:rPr lang="en-IN" dirty="0" smtClean="0"/>
              <a:t>Complete admixture 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Echo- Non committed VSD</a:t>
            </a:r>
            <a:endParaRPr lang="en-IN" dirty="0"/>
          </a:p>
        </p:txBody>
      </p:sp>
      <p:pic>
        <p:nvPicPr>
          <p:cNvPr id="4" name="Content Placeholder 3" descr="Non committed DORV MOS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1828799"/>
            <a:ext cx="4343400" cy="3838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Complete repair in early infancy is seldom technically feasible</a:t>
            </a:r>
          </a:p>
          <a:p>
            <a:r>
              <a:rPr lang="en-IN" dirty="0" smtClean="0"/>
              <a:t>No operation may be necessary early in life</a:t>
            </a:r>
          </a:p>
          <a:p>
            <a:r>
              <a:rPr lang="en-IN" dirty="0" smtClean="0"/>
              <a:t>If PS causing hypoxemia --palliative </a:t>
            </a:r>
            <a:r>
              <a:rPr lang="en-IN" dirty="0" err="1" smtClean="0"/>
              <a:t>aortopulmonary</a:t>
            </a:r>
            <a:r>
              <a:rPr lang="en-IN" dirty="0" smtClean="0"/>
              <a:t> shunt may be required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MRI- Non committed VSD</a:t>
            </a:r>
            <a:endParaRPr lang="en-IN" dirty="0"/>
          </a:p>
        </p:txBody>
      </p:sp>
      <p:pic>
        <p:nvPicPr>
          <p:cNvPr id="4" name="Content Placeholder 3" descr="Non committed DORV MRI MOS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734465"/>
            <a:ext cx="3962400" cy="40628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Surgery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These repairs are technically complex--surgical repair of this subtype is generally deferred until the patient is at least several years of age</a:t>
            </a:r>
          </a:p>
          <a:p>
            <a:r>
              <a:rPr lang="en-IN" dirty="0" smtClean="0"/>
              <a:t>Despite detailed preoperative planning- the VSD patch may encroach on the RV cavity, and the potential tunnel to the </a:t>
            </a:r>
            <a:r>
              <a:rPr lang="en-IN" dirty="0" err="1" smtClean="0"/>
              <a:t>subaortic</a:t>
            </a:r>
            <a:r>
              <a:rPr lang="en-IN" dirty="0" smtClean="0"/>
              <a:t> region may be found to be restrictive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DORV with doubly committed VSD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10% of cases</a:t>
            </a:r>
          </a:p>
          <a:p>
            <a:r>
              <a:rPr lang="en-IN" dirty="0" smtClean="0"/>
              <a:t>Both great vessels override the crest of the ventricular septum</a:t>
            </a:r>
          </a:p>
          <a:p>
            <a:r>
              <a:rPr lang="en-IN" dirty="0" smtClean="0"/>
              <a:t>The </a:t>
            </a:r>
            <a:r>
              <a:rPr lang="en-IN" dirty="0" err="1" smtClean="0"/>
              <a:t>pathophysiology</a:t>
            </a:r>
            <a:r>
              <a:rPr lang="en-IN" dirty="0" smtClean="0"/>
              <a:t> -- predominantly left-to-right shunting with pulmonary </a:t>
            </a:r>
            <a:r>
              <a:rPr lang="en-IN" dirty="0" err="1" smtClean="0"/>
              <a:t>overcirculation</a:t>
            </a:r>
            <a:r>
              <a:rPr lang="en-IN" dirty="0" smtClean="0"/>
              <a:t> (unless there is </a:t>
            </a:r>
            <a:r>
              <a:rPr lang="en-IN" dirty="0" err="1" smtClean="0"/>
              <a:t>valvar</a:t>
            </a:r>
            <a:r>
              <a:rPr lang="en-IN" dirty="0" smtClean="0"/>
              <a:t> PS)</a:t>
            </a:r>
          </a:p>
          <a:p>
            <a:r>
              <a:rPr lang="en-IN" dirty="0" smtClean="0"/>
              <a:t>Surgical VSD closure directs flow from the left ventricle -aorta.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BULBUS CORDIS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err="1" smtClean="0"/>
              <a:t>Bulbus</a:t>
            </a:r>
            <a:r>
              <a:rPr lang="en-IN" dirty="0" smtClean="0"/>
              <a:t> </a:t>
            </a:r>
            <a:r>
              <a:rPr lang="en-IN" dirty="0" err="1" smtClean="0"/>
              <a:t>Cordis</a:t>
            </a:r>
            <a:r>
              <a:rPr lang="en-IN" dirty="0" smtClean="0"/>
              <a:t>- </a:t>
            </a:r>
          </a:p>
          <a:p>
            <a:r>
              <a:rPr lang="en-IN" dirty="0" smtClean="0"/>
              <a:t>Proximal</a:t>
            </a:r>
          </a:p>
          <a:p>
            <a:r>
              <a:rPr lang="en-IN" dirty="0" smtClean="0"/>
              <a:t>Middle </a:t>
            </a:r>
          </a:p>
          <a:p>
            <a:r>
              <a:rPr lang="en-IN" dirty="0" smtClean="0"/>
              <a:t>Distal part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Echo Doubly committed VSD</a:t>
            </a:r>
            <a:endParaRPr lang="en-IN" dirty="0"/>
          </a:p>
        </p:txBody>
      </p:sp>
      <p:pic>
        <p:nvPicPr>
          <p:cNvPr id="4" name="Content Placeholder 3" descr="DOUBLY committed DORV MOSS 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1" y="1676869"/>
            <a:ext cx="4244080" cy="3733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Surgical management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Surgical decision-making for DORV --most complicated in congenital heart surgery</a:t>
            </a:r>
          </a:p>
          <a:p>
            <a:pPr>
              <a:buNone/>
            </a:pPr>
            <a:r>
              <a:rPr lang="en-IN" dirty="0" smtClean="0"/>
              <a:t>Consider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Anatomic features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Age 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Weight of the child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Clinical  status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Surgical management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Repeated imaging with echo (TTE, TEE), angiography, CT, or MRI required --precise anatomy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Essential anatomic considerations for surgery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 position, size, and number of VSD and its relationship to the conduction system</a:t>
            </a:r>
          </a:p>
          <a:p>
            <a:r>
              <a:rPr lang="en-IN" dirty="0" smtClean="0"/>
              <a:t>The distance between the tricuspid valve and the pulmonary valve</a:t>
            </a:r>
          </a:p>
          <a:p>
            <a:r>
              <a:rPr lang="en-IN" dirty="0" smtClean="0"/>
              <a:t>Straddling or overriding of the AV valve</a:t>
            </a:r>
          </a:p>
          <a:p>
            <a:r>
              <a:rPr lang="en-IN" dirty="0" smtClean="0"/>
              <a:t>Relationship of the great arteries</a:t>
            </a:r>
          </a:p>
          <a:p>
            <a:r>
              <a:rPr lang="en-IN" dirty="0" smtClean="0"/>
              <a:t>Presence of pulmonary (RVOT) </a:t>
            </a:r>
            <a:r>
              <a:rPr lang="en-IN" dirty="0" err="1" smtClean="0"/>
              <a:t>stenosis</a:t>
            </a:r>
            <a:endParaRPr lang="en-IN" dirty="0" smtClean="0"/>
          </a:p>
          <a:p>
            <a:r>
              <a:rPr lang="en-IN" dirty="0" smtClean="0"/>
              <a:t>Presence of aortic (LVOT) </a:t>
            </a:r>
            <a:r>
              <a:rPr lang="en-IN" dirty="0" err="1" smtClean="0"/>
              <a:t>stenosis</a:t>
            </a:r>
            <a:endParaRPr lang="en-IN" dirty="0" smtClean="0"/>
          </a:p>
          <a:p>
            <a:r>
              <a:rPr lang="en-IN" dirty="0" smtClean="0"/>
              <a:t>Coronary artery anatomy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Timing of surgery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Depends– Type of DORV and the specifics of the procedure</a:t>
            </a:r>
          </a:p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VSD type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Patients with VSD type DORV -- pulmonary </a:t>
            </a:r>
            <a:r>
              <a:rPr lang="en-IN" dirty="0" err="1" smtClean="0"/>
              <a:t>overcirculation</a:t>
            </a:r>
            <a:r>
              <a:rPr lang="en-IN" dirty="0" smtClean="0"/>
              <a:t> as young infants from an unrestrictive VSD and usually require </a:t>
            </a:r>
            <a:r>
              <a:rPr lang="en-IN" dirty="0" err="1" smtClean="0"/>
              <a:t>intracardiac</a:t>
            </a:r>
            <a:r>
              <a:rPr lang="en-IN" dirty="0" smtClean="0"/>
              <a:t> repair</a:t>
            </a:r>
          </a:p>
          <a:p>
            <a:r>
              <a:rPr lang="en-IN" dirty="0" smtClean="0"/>
              <a:t> One-stage complete repair as a neonate or young infant because of pulmonary </a:t>
            </a:r>
            <a:r>
              <a:rPr lang="en-IN" dirty="0" err="1" smtClean="0"/>
              <a:t>overcirculation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Timing of surgery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IN" dirty="0" smtClean="0"/>
              <a:t>Transposition type DORV – 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Progressive cyanosis 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 One-stage complete repair as a neonate before the left ventricle becomes unprepared</a:t>
            </a:r>
          </a:p>
          <a:p>
            <a:pPr>
              <a:buNone/>
            </a:pPr>
            <a:r>
              <a:rPr lang="en-IN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Timing of surgery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IN" dirty="0" err="1" smtClean="0"/>
              <a:t>Tetralogy</a:t>
            </a:r>
            <a:r>
              <a:rPr lang="en-IN" dirty="0" smtClean="0"/>
              <a:t> type DORV – cyanosis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Surgery in the first several months of life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Sometimes-initial palliation with a systemic-to-pulmonary artery shunt and defer corrective surgery beyond 6 months of age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Complexity of the </a:t>
            </a:r>
            <a:r>
              <a:rPr lang="en-IN" dirty="0" err="1" smtClean="0"/>
              <a:t>intracardiac</a:t>
            </a:r>
            <a:r>
              <a:rPr lang="en-IN" dirty="0" smtClean="0"/>
              <a:t> baffle and right ventricular outflow reconstruction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Timing of surgery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Patients with </a:t>
            </a:r>
            <a:r>
              <a:rPr lang="en-IN" dirty="0" err="1" smtClean="0"/>
              <a:t>noncommitted</a:t>
            </a:r>
            <a:r>
              <a:rPr lang="en-IN" dirty="0" smtClean="0"/>
              <a:t> type DORV-- complex </a:t>
            </a:r>
            <a:r>
              <a:rPr lang="en-IN" dirty="0" err="1" smtClean="0"/>
              <a:t>intracardiac</a:t>
            </a:r>
            <a:r>
              <a:rPr lang="en-IN" dirty="0" smtClean="0"/>
              <a:t> baffling</a:t>
            </a:r>
          </a:p>
          <a:p>
            <a:r>
              <a:rPr lang="en-IN" dirty="0" smtClean="0"/>
              <a:t>Defer corrective surgery and initially palliate those infants and young children who become symptomatic in the first 1 to 2 years of life </a:t>
            </a:r>
          </a:p>
          <a:p>
            <a:pPr>
              <a:buNone/>
            </a:pPr>
            <a:r>
              <a:rPr lang="en-IN" dirty="0" smtClean="0"/>
              <a:t>    (complexity of </a:t>
            </a:r>
            <a:r>
              <a:rPr lang="en-IN" dirty="0" err="1" smtClean="0"/>
              <a:t>intracardiac</a:t>
            </a:r>
            <a:r>
              <a:rPr lang="en-IN" dirty="0" smtClean="0"/>
              <a:t> repair)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For those whose anatomy precludes complex repair -- </a:t>
            </a:r>
            <a:r>
              <a:rPr lang="en-IN" dirty="0" err="1" smtClean="0"/>
              <a:t>Fontan</a:t>
            </a:r>
            <a:r>
              <a:rPr lang="en-IN" dirty="0" smtClean="0"/>
              <a:t> operation is the final palliation</a:t>
            </a:r>
          </a:p>
          <a:p>
            <a:r>
              <a:rPr lang="en-IN" dirty="0" err="1" smtClean="0"/>
              <a:t>Aortopulmonary</a:t>
            </a:r>
            <a:r>
              <a:rPr lang="en-IN" dirty="0" smtClean="0"/>
              <a:t> shunt or pulmonary artery band is often selected as the initial technique to control pulmonary blood flow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Bulbus</a:t>
            </a:r>
            <a:r>
              <a:rPr lang="en-IN" dirty="0" smtClean="0"/>
              <a:t> </a:t>
            </a:r>
            <a:r>
              <a:rPr lang="en-IN" dirty="0" err="1" smtClean="0"/>
              <a:t>cordis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Proximal part- merges with primitive ventricle- </a:t>
            </a:r>
            <a:r>
              <a:rPr lang="en-IN" dirty="0" err="1" smtClean="0"/>
              <a:t>trabeculated</a:t>
            </a:r>
            <a:r>
              <a:rPr lang="en-IN" dirty="0" smtClean="0"/>
              <a:t> part of RV</a:t>
            </a:r>
          </a:p>
          <a:p>
            <a:endParaRPr lang="en-IN" dirty="0" smtClean="0"/>
          </a:p>
          <a:p>
            <a:pPr>
              <a:buNone/>
            </a:pPr>
            <a:r>
              <a:rPr lang="en-IN" dirty="0" smtClean="0"/>
              <a:t>Middle part (</a:t>
            </a:r>
            <a:r>
              <a:rPr lang="en-IN" dirty="0" err="1" smtClean="0"/>
              <a:t>conus</a:t>
            </a:r>
            <a:r>
              <a:rPr lang="en-IN" dirty="0" smtClean="0"/>
              <a:t>)-</a:t>
            </a:r>
          </a:p>
          <a:p>
            <a:r>
              <a:rPr lang="en-IN" dirty="0" smtClean="0"/>
              <a:t>Outflow tract of both ventricles</a:t>
            </a:r>
          </a:p>
          <a:p>
            <a:r>
              <a:rPr lang="en-IN" dirty="0" smtClean="0"/>
              <a:t>Proximal and distal bulbar septa</a:t>
            </a:r>
          </a:p>
          <a:p>
            <a:r>
              <a:rPr lang="en-IN" dirty="0" smtClean="0"/>
              <a:t>Proximal septum- IVS</a:t>
            </a:r>
          </a:p>
          <a:p>
            <a:r>
              <a:rPr lang="en-IN" dirty="0" smtClean="0"/>
              <a:t>Distal septum- </a:t>
            </a:r>
            <a:r>
              <a:rPr lang="en-IN" dirty="0" err="1" smtClean="0"/>
              <a:t>seperates</a:t>
            </a:r>
            <a:r>
              <a:rPr lang="en-IN" dirty="0" smtClean="0"/>
              <a:t> </a:t>
            </a:r>
            <a:r>
              <a:rPr lang="en-IN" dirty="0" err="1" smtClean="0"/>
              <a:t>conus</a:t>
            </a:r>
            <a:r>
              <a:rPr lang="en-IN" dirty="0" smtClean="0"/>
              <a:t>- aortic vestibule and </a:t>
            </a:r>
            <a:r>
              <a:rPr lang="en-IN" dirty="0" err="1" smtClean="0"/>
              <a:t>infundibulum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                DORV type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            surgery strategy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VSD type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Close the VSD– physiologically eliminate L-R shunt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Transposition</a:t>
                      </a:r>
                      <a:r>
                        <a:rPr lang="en-IN" baseline="0" dirty="0" smtClean="0"/>
                        <a:t> type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Ventricular outflow switched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Tetrology</a:t>
                      </a:r>
                      <a:r>
                        <a:rPr lang="en-IN" baseline="0" dirty="0" smtClean="0"/>
                        <a:t> type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Routing blood form LV to Aorta- with enlargement of RV outflow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Types of surgery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N" dirty="0" smtClean="0"/>
              <a:t>Biventricular repair is performed if it is feasible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Adequate LVOT must be created- even if it compromises the right ventricular outflow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Surgical strategy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N" dirty="0" smtClean="0"/>
              <a:t>The sizes of the ventricles and AV valves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Left ventricle-to-aortic baffle can be created without creating any LV outflow tract obstruction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when a left ventricle-to-aortic baffle cannot be created-- but a left ventricle-to-pulmonary valve pathway can be constructed without any </a:t>
            </a:r>
            <a:r>
              <a:rPr lang="en-IN" dirty="0" err="1" smtClean="0"/>
              <a:t>stenosis</a:t>
            </a:r>
            <a:r>
              <a:rPr lang="en-IN" dirty="0" smtClean="0"/>
              <a:t>- an arterial switch operation can be performed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SURGERY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Palliative surgeries</a:t>
            </a:r>
          </a:p>
          <a:p>
            <a:r>
              <a:rPr lang="en-IN" dirty="0" smtClean="0"/>
              <a:t>1. PA banding- symptomatic infants -   PBF- CHF</a:t>
            </a:r>
          </a:p>
          <a:p>
            <a:pPr>
              <a:buNone/>
            </a:pPr>
            <a:r>
              <a:rPr lang="en-IN" dirty="0" smtClean="0"/>
              <a:t>    </a:t>
            </a:r>
            <a:r>
              <a:rPr lang="en-IN" dirty="0" err="1" smtClean="0"/>
              <a:t>Occ</a:t>
            </a:r>
            <a:r>
              <a:rPr lang="en-IN" dirty="0" smtClean="0"/>
              <a:t> multiple muscular VSD and remote VSD</a:t>
            </a:r>
          </a:p>
          <a:p>
            <a:r>
              <a:rPr lang="en-IN" dirty="0" smtClean="0"/>
              <a:t>2. Balloon </a:t>
            </a:r>
            <a:r>
              <a:rPr lang="en-IN" dirty="0" err="1" smtClean="0"/>
              <a:t>atrial</a:t>
            </a:r>
            <a:r>
              <a:rPr lang="en-IN" dirty="0" smtClean="0"/>
              <a:t> </a:t>
            </a:r>
            <a:r>
              <a:rPr lang="en-IN" dirty="0" err="1" smtClean="0"/>
              <a:t>septostomy</a:t>
            </a:r>
            <a:r>
              <a:rPr lang="en-IN" dirty="0" smtClean="0"/>
              <a:t>- </a:t>
            </a:r>
            <a:r>
              <a:rPr lang="en-IN" dirty="0" err="1" smtClean="0"/>
              <a:t>Taussig</a:t>
            </a:r>
            <a:r>
              <a:rPr lang="en-IN" dirty="0" smtClean="0"/>
              <a:t> Bing Anomaly- better mixing and decompressing LA</a:t>
            </a:r>
          </a:p>
          <a:p>
            <a:r>
              <a:rPr lang="en-IN" dirty="0" smtClean="0"/>
              <a:t>3. Infants- PS with   PBF and cyanosis- systemic to PA shunt</a:t>
            </a:r>
            <a:endParaRPr lang="en-IN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010400" y="23622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276600" y="35814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 smtClean="0"/>
              <a:t>DORV surgery</a:t>
            </a:r>
            <a:endParaRPr lang="en-IN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4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057400"/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DORV subtype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Initial</a:t>
                      </a:r>
                      <a:r>
                        <a:rPr lang="en-IN" baseline="0" dirty="0" smtClean="0"/>
                        <a:t> procedure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Definitive surgery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Subaortic</a:t>
                      </a:r>
                      <a:r>
                        <a:rPr lang="en-IN" dirty="0" smtClean="0"/>
                        <a:t> or Doubly </a:t>
                      </a:r>
                      <a:r>
                        <a:rPr lang="en-IN" dirty="0" err="1" smtClean="0"/>
                        <a:t>commited</a:t>
                      </a:r>
                      <a:r>
                        <a:rPr lang="en-IN" dirty="0" smtClean="0"/>
                        <a:t> VSD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VSD AO tunnel (1-6 </a:t>
                      </a:r>
                      <a:r>
                        <a:rPr lang="en-IN" dirty="0" err="1" smtClean="0"/>
                        <a:t>mon</a:t>
                      </a:r>
                      <a:r>
                        <a:rPr lang="en-IN" dirty="0" smtClean="0"/>
                        <a:t>)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Fallot</a:t>
                      </a:r>
                      <a:r>
                        <a:rPr lang="en-IN" dirty="0" smtClean="0"/>
                        <a:t> type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± BT shunt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1.VSD- AO</a:t>
                      </a:r>
                      <a:r>
                        <a:rPr lang="en-IN" baseline="0" dirty="0" smtClean="0"/>
                        <a:t> tunnel + </a:t>
                      </a:r>
                      <a:r>
                        <a:rPr lang="en-IN" baseline="0" dirty="0" err="1" smtClean="0"/>
                        <a:t>Rastelli</a:t>
                      </a:r>
                      <a:endParaRPr lang="en-IN" baseline="0" dirty="0" smtClean="0"/>
                    </a:p>
                    <a:p>
                      <a:r>
                        <a:rPr lang="en-IN" baseline="0" dirty="0" smtClean="0"/>
                        <a:t>2.REV procedure</a:t>
                      </a:r>
                    </a:p>
                    <a:p>
                      <a:r>
                        <a:rPr lang="en-IN" baseline="0" dirty="0" smtClean="0"/>
                        <a:t>3.Nikaidoh procedure 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Taussig</a:t>
                      </a:r>
                      <a:r>
                        <a:rPr lang="en-IN" dirty="0" smtClean="0"/>
                        <a:t> Bing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Ballon</a:t>
                      </a:r>
                      <a:r>
                        <a:rPr lang="en-IN" baseline="0" dirty="0" smtClean="0"/>
                        <a:t> </a:t>
                      </a:r>
                      <a:r>
                        <a:rPr lang="en-IN" baseline="0" dirty="0" err="1" smtClean="0"/>
                        <a:t>Atrial</a:t>
                      </a:r>
                      <a:r>
                        <a:rPr lang="en-IN" baseline="0" dirty="0" smtClean="0"/>
                        <a:t> </a:t>
                      </a:r>
                      <a:r>
                        <a:rPr lang="en-IN" baseline="0" dirty="0" err="1" smtClean="0"/>
                        <a:t>Septostomy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VSD -PA tunnel + ASO (3-4 </a:t>
                      </a:r>
                      <a:r>
                        <a:rPr lang="en-IN" dirty="0" err="1" smtClean="0"/>
                        <a:t>mon</a:t>
                      </a:r>
                      <a:r>
                        <a:rPr lang="en-IN" dirty="0" smtClean="0"/>
                        <a:t>)</a:t>
                      </a:r>
                    </a:p>
                    <a:p>
                      <a:r>
                        <a:rPr lang="en-IN" dirty="0" smtClean="0"/>
                        <a:t>Less desirable-</a:t>
                      </a:r>
                    </a:p>
                    <a:p>
                      <a:r>
                        <a:rPr lang="en-IN" dirty="0" smtClean="0"/>
                        <a:t>1.VSD-</a:t>
                      </a:r>
                      <a:r>
                        <a:rPr lang="en-IN" baseline="0" dirty="0" smtClean="0"/>
                        <a:t> PA tunnel + </a:t>
                      </a:r>
                      <a:r>
                        <a:rPr lang="en-IN" baseline="0" dirty="0" err="1" smtClean="0"/>
                        <a:t>Senning</a:t>
                      </a:r>
                      <a:endParaRPr lang="en-IN" baseline="0" dirty="0" smtClean="0"/>
                    </a:p>
                    <a:p>
                      <a:r>
                        <a:rPr lang="en-IN" baseline="0" dirty="0" smtClean="0"/>
                        <a:t>2.VSD- AO tunnel (± RVOT augmentation)</a:t>
                      </a:r>
                    </a:p>
                    <a:p>
                      <a:r>
                        <a:rPr lang="en-IN" baseline="0" dirty="0" smtClean="0"/>
                        <a:t>3.VSD- PA tunnel + DKS + RV -PA conduit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Multiple VSD  or</a:t>
                      </a:r>
                      <a:r>
                        <a:rPr lang="en-IN" baseline="0" dirty="0" smtClean="0"/>
                        <a:t> remote VSD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±PA</a:t>
                      </a:r>
                      <a:r>
                        <a:rPr lang="en-IN" baseline="0" dirty="0" smtClean="0"/>
                        <a:t> banding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VSD- AO tunnel (2-3 yr)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Hypoplastic</a:t>
                      </a:r>
                      <a:r>
                        <a:rPr lang="en-IN" baseline="0" dirty="0" smtClean="0"/>
                        <a:t> RV or LV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BT shunt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Hemi </a:t>
                      </a:r>
                      <a:r>
                        <a:rPr lang="en-IN" dirty="0" err="1" smtClean="0"/>
                        <a:t>Fontan</a:t>
                      </a:r>
                      <a:r>
                        <a:rPr lang="en-IN" baseline="0" dirty="0" smtClean="0"/>
                        <a:t> - </a:t>
                      </a:r>
                      <a:r>
                        <a:rPr lang="en-IN" baseline="0" dirty="0" err="1" smtClean="0"/>
                        <a:t>Fontan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Definitive surgeries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err="1" smtClean="0"/>
              <a:t>Subaortic</a:t>
            </a:r>
            <a:r>
              <a:rPr lang="en-IN" dirty="0" smtClean="0"/>
              <a:t> or doubly committed VSD- </a:t>
            </a:r>
          </a:p>
          <a:p>
            <a:r>
              <a:rPr lang="en-IN" dirty="0" err="1" smtClean="0"/>
              <a:t>Intraventricular</a:t>
            </a:r>
            <a:r>
              <a:rPr lang="en-IN" dirty="0" smtClean="0"/>
              <a:t> tunnel btw VSD and </a:t>
            </a:r>
            <a:r>
              <a:rPr lang="en-IN" dirty="0" err="1" smtClean="0"/>
              <a:t>subaortic</a:t>
            </a:r>
            <a:r>
              <a:rPr lang="en-IN" dirty="0" smtClean="0"/>
              <a:t> outflow tract- Dacron patch</a:t>
            </a:r>
          </a:p>
          <a:p>
            <a:r>
              <a:rPr lang="en-IN" dirty="0" smtClean="0"/>
              <a:t>Early in life (neonate)</a:t>
            </a:r>
          </a:p>
          <a:p>
            <a:r>
              <a:rPr lang="en-IN" dirty="0" smtClean="0"/>
              <a:t>Sometimes RVOT may be augmented if it obstructs</a:t>
            </a:r>
          </a:p>
          <a:p>
            <a:r>
              <a:rPr lang="en-IN" dirty="0" smtClean="0"/>
              <a:t>Mortality rate &lt;5% (</a:t>
            </a:r>
            <a:r>
              <a:rPr lang="en-IN" dirty="0" err="1" smtClean="0"/>
              <a:t>subaortic</a:t>
            </a:r>
            <a:r>
              <a:rPr lang="en-IN" dirty="0" smtClean="0"/>
              <a:t>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Fallot</a:t>
            </a:r>
            <a:r>
              <a:rPr lang="en-IN" dirty="0" smtClean="0"/>
              <a:t> type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Surgery generally by 6 months of age (neonatal)</a:t>
            </a:r>
          </a:p>
          <a:p>
            <a:r>
              <a:rPr lang="en-IN" dirty="0" smtClean="0"/>
              <a:t>General condition- poor- initial shunt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1. Tunnel VSD closure and </a:t>
            </a:r>
            <a:r>
              <a:rPr lang="en-IN" dirty="0" err="1" smtClean="0"/>
              <a:t>Rastelli</a:t>
            </a:r>
            <a:r>
              <a:rPr lang="en-IN" dirty="0" smtClean="0"/>
              <a:t> operation-</a:t>
            </a:r>
          </a:p>
          <a:p>
            <a:r>
              <a:rPr lang="en-IN" dirty="0" err="1" smtClean="0"/>
              <a:t>Intraventricular</a:t>
            </a:r>
            <a:r>
              <a:rPr lang="en-IN" dirty="0" smtClean="0"/>
              <a:t> tunnel between VSD and Aorta</a:t>
            </a:r>
          </a:p>
          <a:p>
            <a:r>
              <a:rPr lang="en-IN" dirty="0" err="1" smtClean="0"/>
              <a:t>Rastelli</a:t>
            </a:r>
            <a:r>
              <a:rPr lang="en-IN" dirty="0" smtClean="0"/>
              <a:t> operation- relieve PS (pulmonary or aortic homograft conduit)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 err="1" smtClean="0"/>
              <a:t>Rastelli</a:t>
            </a:r>
            <a:r>
              <a:rPr lang="en-IN" sz="3600" dirty="0" smtClean="0"/>
              <a:t> procedure</a:t>
            </a:r>
            <a:endParaRPr lang="en-IN" sz="3600" dirty="0"/>
          </a:p>
        </p:txBody>
      </p:sp>
      <p:pic>
        <p:nvPicPr>
          <p:cNvPr id="4" name="Content Placeholder 3" descr="Rastelli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13207"/>
          <a:stretch>
            <a:fillRect/>
          </a:stretch>
        </p:blipFill>
        <p:spPr>
          <a:xfrm>
            <a:off x="1295400" y="1718738"/>
            <a:ext cx="6480182" cy="3920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2. REV procedure (Reparation a </a:t>
            </a:r>
            <a:r>
              <a:rPr lang="en-IN" dirty="0" err="1" smtClean="0"/>
              <a:t>l’etage</a:t>
            </a:r>
            <a:r>
              <a:rPr lang="en-IN" dirty="0" smtClean="0"/>
              <a:t> </a:t>
            </a:r>
            <a:r>
              <a:rPr lang="en-IN" dirty="0" err="1" smtClean="0"/>
              <a:t>ventriculare</a:t>
            </a:r>
            <a:r>
              <a:rPr lang="en-IN" dirty="0" smtClean="0"/>
              <a:t>)</a:t>
            </a:r>
          </a:p>
          <a:p>
            <a:r>
              <a:rPr lang="en-IN" dirty="0" smtClean="0"/>
              <a:t>Similar to ASO</a:t>
            </a:r>
          </a:p>
          <a:p>
            <a:r>
              <a:rPr lang="en-IN" dirty="0" smtClean="0"/>
              <a:t>Proximal ascending aorta and main PA- </a:t>
            </a:r>
            <a:r>
              <a:rPr lang="en-IN" dirty="0" err="1" smtClean="0"/>
              <a:t>transected</a:t>
            </a:r>
            <a:endParaRPr lang="en-IN" dirty="0" smtClean="0"/>
          </a:p>
          <a:p>
            <a:r>
              <a:rPr lang="en-IN" dirty="0" err="1" smtClean="0"/>
              <a:t>Prox</a:t>
            </a:r>
            <a:r>
              <a:rPr lang="en-IN" dirty="0" smtClean="0"/>
              <a:t> stump of PA </a:t>
            </a:r>
            <a:r>
              <a:rPr lang="en-IN" dirty="0" err="1" smtClean="0"/>
              <a:t>oversewn</a:t>
            </a:r>
            <a:endParaRPr lang="en-IN" dirty="0" smtClean="0"/>
          </a:p>
          <a:p>
            <a:r>
              <a:rPr lang="en-IN" dirty="0" smtClean="0"/>
              <a:t>PA </a:t>
            </a:r>
            <a:r>
              <a:rPr lang="en-IN" dirty="0" err="1" smtClean="0"/>
              <a:t>translocated</a:t>
            </a:r>
            <a:r>
              <a:rPr lang="en-IN" dirty="0" smtClean="0"/>
              <a:t> anterior to Aorta (</a:t>
            </a:r>
            <a:r>
              <a:rPr lang="en-IN" dirty="0" err="1" smtClean="0"/>
              <a:t>Lecompete</a:t>
            </a:r>
            <a:r>
              <a:rPr lang="en-IN" dirty="0" smtClean="0"/>
              <a:t> </a:t>
            </a:r>
            <a:r>
              <a:rPr lang="en-IN" dirty="0" err="1" smtClean="0"/>
              <a:t>maneuver</a:t>
            </a:r>
            <a:r>
              <a:rPr lang="en-IN" dirty="0" smtClean="0"/>
              <a:t>) and AA reconnected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Truncus</a:t>
            </a:r>
            <a:r>
              <a:rPr lang="en-IN" dirty="0" smtClean="0"/>
              <a:t> </a:t>
            </a:r>
            <a:r>
              <a:rPr lang="en-IN" dirty="0" err="1" smtClean="0"/>
              <a:t>Arteriosus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Distal part (</a:t>
            </a:r>
            <a:r>
              <a:rPr lang="en-IN" dirty="0" err="1" smtClean="0"/>
              <a:t>Truncus</a:t>
            </a:r>
            <a:r>
              <a:rPr lang="en-IN" dirty="0" smtClean="0"/>
              <a:t> </a:t>
            </a:r>
            <a:r>
              <a:rPr lang="en-IN" dirty="0" err="1" smtClean="0"/>
              <a:t>Arteriosus</a:t>
            </a:r>
            <a:r>
              <a:rPr lang="en-IN" dirty="0" smtClean="0"/>
              <a:t>)</a:t>
            </a:r>
          </a:p>
          <a:p>
            <a:r>
              <a:rPr lang="en-IN" dirty="0" smtClean="0"/>
              <a:t>Division by spiral </a:t>
            </a:r>
            <a:r>
              <a:rPr lang="en-IN" dirty="0" err="1" smtClean="0"/>
              <a:t>aortopulmonary</a:t>
            </a:r>
            <a:r>
              <a:rPr lang="en-IN" dirty="0" smtClean="0"/>
              <a:t> septum into AA and PT</a:t>
            </a:r>
          </a:p>
          <a:p>
            <a:r>
              <a:rPr lang="en-IN" dirty="0" smtClean="0"/>
              <a:t>Spiral septum- right superior and left inferior </a:t>
            </a:r>
            <a:r>
              <a:rPr lang="en-IN" dirty="0" err="1" smtClean="0"/>
              <a:t>truncus</a:t>
            </a:r>
            <a:r>
              <a:rPr lang="en-IN" dirty="0" smtClean="0"/>
              <a:t> cushions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Distal PA- </a:t>
            </a:r>
            <a:r>
              <a:rPr lang="en-IN" dirty="0" err="1" smtClean="0"/>
              <a:t>anastomed</a:t>
            </a:r>
            <a:r>
              <a:rPr lang="en-IN" dirty="0" smtClean="0"/>
              <a:t> directly to </a:t>
            </a:r>
            <a:r>
              <a:rPr lang="en-IN" dirty="0" err="1" smtClean="0"/>
              <a:t>infundibular</a:t>
            </a:r>
            <a:r>
              <a:rPr lang="en-IN" dirty="0" smtClean="0"/>
              <a:t> incision</a:t>
            </a:r>
          </a:p>
          <a:p>
            <a:r>
              <a:rPr lang="en-IN" dirty="0" smtClean="0"/>
              <a:t>Hospital mortality- 18%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REV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err="1" smtClean="0"/>
              <a:t>Infundibular</a:t>
            </a:r>
            <a:r>
              <a:rPr lang="en-IN" dirty="0" smtClean="0"/>
              <a:t> resection to enlarge VSD</a:t>
            </a:r>
          </a:p>
          <a:p>
            <a:r>
              <a:rPr lang="en-IN" dirty="0" err="1" smtClean="0"/>
              <a:t>Intraventricular</a:t>
            </a:r>
            <a:r>
              <a:rPr lang="en-IN" dirty="0" smtClean="0"/>
              <a:t> baffle ( LV to aorta)</a:t>
            </a:r>
          </a:p>
          <a:p>
            <a:r>
              <a:rPr lang="en-IN" dirty="0" smtClean="0"/>
              <a:t>Aortic </a:t>
            </a:r>
            <a:r>
              <a:rPr lang="en-IN" dirty="0" err="1" smtClean="0"/>
              <a:t>transection</a:t>
            </a:r>
            <a:r>
              <a:rPr lang="en-IN" dirty="0" smtClean="0"/>
              <a:t>- perform </a:t>
            </a:r>
            <a:r>
              <a:rPr lang="en-IN" dirty="0" err="1" smtClean="0"/>
              <a:t>Lecompte</a:t>
            </a:r>
            <a:r>
              <a:rPr lang="en-IN" dirty="0" smtClean="0"/>
              <a:t> </a:t>
            </a:r>
            <a:r>
              <a:rPr lang="en-IN" dirty="0" err="1" smtClean="0"/>
              <a:t>manuever</a:t>
            </a:r>
            <a:r>
              <a:rPr lang="en-IN" dirty="0" smtClean="0"/>
              <a:t> (RPA brought anterior to AA)</a:t>
            </a:r>
          </a:p>
          <a:p>
            <a:r>
              <a:rPr lang="en-IN" dirty="0" smtClean="0"/>
              <a:t>Direct RV to PA reconstruction by anterior patch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REV procedure</a:t>
            </a:r>
            <a:endParaRPr lang="en-IN" dirty="0"/>
          </a:p>
        </p:txBody>
      </p:sp>
      <p:pic>
        <p:nvPicPr>
          <p:cNvPr id="4" name="Content Placeholder 3" descr="REV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5759" t="20204" r="4495" b="37706"/>
          <a:stretch>
            <a:fillRect/>
          </a:stretch>
        </p:blipFill>
        <p:spPr>
          <a:xfrm>
            <a:off x="1905000" y="2514600"/>
            <a:ext cx="5410200" cy="190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400" dirty="0" err="1" smtClean="0"/>
              <a:t>Nikaidoh</a:t>
            </a:r>
            <a:r>
              <a:rPr lang="en-IN" sz="2400" dirty="0" smtClean="0"/>
              <a:t> procedure (Aortic Root translocation)</a:t>
            </a:r>
            <a:endParaRPr lang="en-IN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3. </a:t>
            </a:r>
            <a:r>
              <a:rPr lang="en-IN" dirty="0" err="1" smtClean="0"/>
              <a:t>Nikaidoh</a:t>
            </a:r>
            <a:r>
              <a:rPr lang="en-IN" dirty="0" smtClean="0"/>
              <a:t> procedure- </a:t>
            </a:r>
          </a:p>
          <a:p>
            <a:r>
              <a:rPr lang="en-IN" dirty="0" smtClean="0"/>
              <a:t>Combines the principle of ROSS and KONNO </a:t>
            </a:r>
          </a:p>
          <a:p>
            <a:r>
              <a:rPr lang="en-IN" dirty="0" smtClean="0"/>
              <a:t>Aortic root including </a:t>
            </a:r>
            <a:r>
              <a:rPr lang="en-IN" dirty="0" err="1" smtClean="0"/>
              <a:t>AoV</a:t>
            </a:r>
            <a:r>
              <a:rPr lang="en-IN" dirty="0" smtClean="0"/>
              <a:t> </a:t>
            </a:r>
            <a:r>
              <a:rPr lang="en-IN" dirty="0" err="1" smtClean="0"/>
              <a:t>dettached</a:t>
            </a:r>
            <a:endParaRPr lang="en-IN" dirty="0" smtClean="0"/>
          </a:p>
          <a:p>
            <a:r>
              <a:rPr lang="en-IN" dirty="0" smtClean="0"/>
              <a:t>PA divided- PV excised</a:t>
            </a:r>
          </a:p>
          <a:p>
            <a:r>
              <a:rPr lang="en-IN" dirty="0" smtClean="0"/>
              <a:t>Pulmonary root- divided and </a:t>
            </a:r>
            <a:r>
              <a:rPr lang="en-IN" dirty="0" err="1" smtClean="0"/>
              <a:t>conal</a:t>
            </a:r>
            <a:r>
              <a:rPr lang="en-IN" dirty="0" smtClean="0"/>
              <a:t> septum above the VSD excised (large opening to the LV cavity)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Aortic root </a:t>
            </a:r>
            <a:r>
              <a:rPr lang="en-IN" dirty="0" err="1" smtClean="0"/>
              <a:t>translocated</a:t>
            </a:r>
            <a:r>
              <a:rPr lang="en-IN" dirty="0" smtClean="0"/>
              <a:t> </a:t>
            </a:r>
            <a:r>
              <a:rPr lang="en-IN" dirty="0" err="1" smtClean="0"/>
              <a:t>posteriorly</a:t>
            </a:r>
            <a:r>
              <a:rPr lang="en-IN" dirty="0" smtClean="0"/>
              <a:t> and sutured to pulmonary annulus</a:t>
            </a:r>
          </a:p>
          <a:p>
            <a:r>
              <a:rPr lang="en-IN" dirty="0" smtClean="0"/>
              <a:t>Pericardial patch- connect lower margin of VSD and aortic root- LV to </a:t>
            </a:r>
            <a:r>
              <a:rPr lang="en-IN" dirty="0" err="1" smtClean="0"/>
              <a:t>Ao</a:t>
            </a:r>
            <a:r>
              <a:rPr lang="en-IN" dirty="0" smtClean="0"/>
              <a:t> connection</a:t>
            </a:r>
          </a:p>
          <a:p>
            <a:r>
              <a:rPr lang="en-IN" dirty="0" smtClean="0"/>
              <a:t>Pericardial patch connects- RV to distal MPA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Nikaidoh</a:t>
            </a:r>
            <a:r>
              <a:rPr lang="en-IN" dirty="0" smtClean="0"/>
              <a:t> procedure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5759" t="21887" r="7023" b="4034"/>
          <a:stretch>
            <a:fillRect/>
          </a:stretch>
        </p:blipFill>
        <p:spPr bwMode="auto">
          <a:xfrm>
            <a:off x="1981200" y="1752600"/>
            <a:ext cx="559340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err="1" smtClean="0"/>
              <a:t>Nikaidoh</a:t>
            </a:r>
            <a:r>
              <a:rPr lang="en-IN" dirty="0" smtClean="0"/>
              <a:t> procedure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Aortic root is mobilised and </a:t>
            </a:r>
            <a:r>
              <a:rPr lang="en-IN" dirty="0" err="1" smtClean="0"/>
              <a:t>translocated</a:t>
            </a:r>
            <a:r>
              <a:rPr lang="en-IN" dirty="0" smtClean="0"/>
              <a:t> to pulmonary position</a:t>
            </a:r>
          </a:p>
          <a:p>
            <a:r>
              <a:rPr lang="en-IN" dirty="0" smtClean="0"/>
              <a:t>1. Harvesting the aortic root from RV (with Coronaries)</a:t>
            </a:r>
          </a:p>
          <a:p>
            <a:r>
              <a:rPr lang="en-IN" dirty="0" smtClean="0"/>
              <a:t>2.Relieving LVOT obstruction (enlarging VSD- dividing outlet septum and PV)</a:t>
            </a:r>
          </a:p>
          <a:p>
            <a:r>
              <a:rPr lang="en-IN" dirty="0" smtClean="0"/>
              <a:t>3. Reconstructing LVOT (</a:t>
            </a:r>
            <a:r>
              <a:rPr lang="en-IN" dirty="0" err="1" smtClean="0"/>
              <a:t>posteriorly</a:t>
            </a:r>
            <a:r>
              <a:rPr lang="en-IN" dirty="0" smtClean="0"/>
              <a:t> </a:t>
            </a:r>
            <a:r>
              <a:rPr lang="en-IN" dirty="0" err="1" smtClean="0"/>
              <a:t>translocated</a:t>
            </a:r>
            <a:r>
              <a:rPr lang="en-IN" dirty="0" smtClean="0"/>
              <a:t> Aortic root and VSD patch)</a:t>
            </a:r>
          </a:p>
          <a:p>
            <a:r>
              <a:rPr lang="en-IN" dirty="0" smtClean="0"/>
              <a:t>Reconstructing RVOT (pericardial patch)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Taussig</a:t>
            </a:r>
            <a:r>
              <a:rPr lang="en-IN" dirty="0" smtClean="0"/>
              <a:t> Bing Anomaly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Surgery usually by 3-4 months of age or earlier- pulmonary vascular obstructive disease</a:t>
            </a:r>
          </a:p>
          <a:p>
            <a:r>
              <a:rPr lang="en-IN" dirty="0" smtClean="0"/>
              <a:t>1. VSD and PA tunnel + ASO</a:t>
            </a:r>
          </a:p>
          <a:p>
            <a:r>
              <a:rPr lang="en-IN" dirty="0" smtClean="0"/>
              <a:t>Mortality 5-15%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Arterial switch operation </a:t>
            </a:r>
            <a:endParaRPr lang="en-IN" dirty="0"/>
          </a:p>
        </p:txBody>
      </p:sp>
      <p:pic>
        <p:nvPicPr>
          <p:cNvPr id="7" name="Content Placeholder 6" descr="aso 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2263775"/>
            <a:ext cx="6400800" cy="2847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Surgeries for </a:t>
            </a:r>
            <a:r>
              <a:rPr lang="en-IN" dirty="0" err="1" smtClean="0"/>
              <a:t>Taussig</a:t>
            </a:r>
            <a:r>
              <a:rPr lang="en-IN" dirty="0" smtClean="0"/>
              <a:t> Bing Anomaly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2. </a:t>
            </a:r>
            <a:r>
              <a:rPr lang="en-IN" dirty="0" err="1" smtClean="0"/>
              <a:t>Intraventricular</a:t>
            </a:r>
            <a:r>
              <a:rPr lang="en-IN" dirty="0" smtClean="0"/>
              <a:t> tunnel between VSD - PA + </a:t>
            </a:r>
            <a:r>
              <a:rPr lang="en-IN" dirty="0" err="1" smtClean="0"/>
              <a:t>Senning</a:t>
            </a:r>
            <a:endParaRPr lang="en-IN" dirty="0" smtClean="0"/>
          </a:p>
          <a:p>
            <a:pPr>
              <a:buNone/>
            </a:pPr>
            <a:r>
              <a:rPr lang="en-IN" dirty="0" smtClean="0"/>
              <a:t>   High mortality &gt;40%</a:t>
            </a:r>
          </a:p>
          <a:p>
            <a:r>
              <a:rPr lang="en-IN" dirty="0" smtClean="0"/>
              <a:t>3. </a:t>
            </a:r>
            <a:r>
              <a:rPr lang="en-IN" dirty="0" err="1" smtClean="0"/>
              <a:t>Intraventricular</a:t>
            </a:r>
            <a:r>
              <a:rPr lang="en-IN" dirty="0" smtClean="0"/>
              <a:t> tunnel VSD and Aorta</a:t>
            </a:r>
          </a:p>
          <a:p>
            <a:pPr>
              <a:buNone/>
            </a:pPr>
            <a:r>
              <a:rPr lang="en-IN" dirty="0" smtClean="0"/>
              <a:t>    </a:t>
            </a:r>
            <a:r>
              <a:rPr lang="en-IN" dirty="0" smtClean="0"/>
              <a:t> Technically difficult</a:t>
            </a:r>
          </a:p>
          <a:p>
            <a:pPr>
              <a:buNone/>
            </a:pPr>
            <a:r>
              <a:rPr lang="en-IN" dirty="0" smtClean="0"/>
              <a:t> </a:t>
            </a:r>
            <a:r>
              <a:rPr lang="en-IN" dirty="0" smtClean="0"/>
              <a:t>    </a:t>
            </a:r>
            <a:r>
              <a:rPr lang="en-IN" dirty="0" smtClean="0"/>
              <a:t>Mortality </a:t>
            </a:r>
            <a:r>
              <a:rPr lang="en-IN" dirty="0" smtClean="0"/>
              <a:t>15%</a:t>
            </a:r>
          </a:p>
          <a:p>
            <a:r>
              <a:rPr lang="en-IN" dirty="0" smtClean="0"/>
              <a:t>4.  VSD to PA tunnel + </a:t>
            </a:r>
            <a:r>
              <a:rPr lang="en-IN" dirty="0" err="1" smtClean="0"/>
              <a:t>Damus</a:t>
            </a:r>
            <a:r>
              <a:rPr lang="en-IN" dirty="0" smtClean="0"/>
              <a:t> Kaye </a:t>
            </a:r>
            <a:r>
              <a:rPr lang="en-IN" dirty="0" err="1" smtClean="0"/>
              <a:t>Stansel</a:t>
            </a:r>
            <a:r>
              <a:rPr lang="en-IN" dirty="0" smtClean="0"/>
              <a:t> operation + RV to PA conduit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320" y="1219200"/>
            <a:ext cx="6321359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Atrial</a:t>
            </a:r>
            <a:r>
              <a:rPr lang="en-IN" dirty="0" smtClean="0"/>
              <a:t> switch</a:t>
            </a:r>
            <a:endParaRPr lang="en-IN" dirty="0"/>
          </a:p>
        </p:txBody>
      </p:sp>
      <p:pic>
        <p:nvPicPr>
          <p:cNvPr id="4" name="Content Placeholder 3" descr="Atrial switch-mustard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13938" y="1979102"/>
            <a:ext cx="4896462" cy="3431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dirty="0" err="1" smtClean="0"/>
              <a:t>Damus</a:t>
            </a:r>
            <a:r>
              <a:rPr lang="en-IN" sz="3600" dirty="0" smtClean="0"/>
              <a:t> Kaye </a:t>
            </a:r>
            <a:r>
              <a:rPr lang="en-IN" sz="3600" dirty="0" err="1" smtClean="0"/>
              <a:t>Stansel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MPA </a:t>
            </a:r>
            <a:r>
              <a:rPr lang="en-IN" dirty="0" err="1" smtClean="0"/>
              <a:t>transected</a:t>
            </a:r>
            <a:r>
              <a:rPr lang="en-IN" dirty="0" smtClean="0"/>
              <a:t> near its bifurcation</a:t>
            </a:r>
          </a:p>
          <a:p>
            <a:r>
              <a:rPr lang="en-IN" dirty="0" smtClean="0"/>
              <a:t>Incision in Ascending Aorta</a:t>
            </a:r>
          </a:p>
          <a:p>
            <a:r>
              <a:rPr lang="en-IN" dirty="0" smtClean="0"/>
              <a:t>Proximal MPA </a:t>
            </a:r>
            <a:r>
              <a:rPr lang="en-IN" dirty="0" err="1" smtClean="0"/>
              <a:t>anastomed</a:t>
            </a:r>
            <a:r>
              <a:rPr lang="en-IN" dirty="0" smtClean="0"/>
              <a:t> end to side to Ascending aorta (</a:t>
            </a:r>
            <a:r>
              <a:rPr lang="en-IN" dirty="0" err="1" smtClean="0"/>
              <a:t>dacron</a:t>
            </a:r>
            <a:r>
              <a:rPr lang="en-IN" dirty="0" smtClean="0"/>
              <a:t> tube or Gore Tex)- LV blood to Aorta</a:t>
            </a:r>
          </a:p>
          <a:p>
            <a:r>
              <a:rPr lang="en-IN" dirty="0" smtClean="0"/>
              <a:t>VSD is closed</a:t>
            </a:r>
          </a:p>
          <a:p>
            <a:r>
              <a:rPr lang="en-IN" dirty="0" err="1" smtClean="0"/>
              <a:t>Valved</a:t>
            </a:r>
            <a:r>
              <a:rPr lang="en-IN" dirty="0" smtClean="0"/>
              <a:t> conduit RV and distal 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 err="1" smtClean="0"/>
              <a:t>Damus</a:t>
            </a:r>
            <a:r>
              <a:rPr lang="en-IN" sz="3600" dirty="0" smtClean="0"/>
              <a:t> Kaye </a:t>
            </a:r>
            <a:r>
              <a:rPr lang="en-IN" sz="3600" dirty="0" err="1" smtClean="0"/>
              <a:t>Stansel</a:t>
            </a:r>
            <a:endParaRPr lang="en-IN" sz="3600" dirty="0"/>
          </a:p>
        </p:txBody>
      </p:sp>
      <p:pic>
        <p:nvPicPr>
          <p:cNvPr id="4" name="Content Placeholder 3" descr="damus kaye stanse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452" t="20204" r="3134" b="10768"/>
          <a:stretch>
            <a:fillRect/>
          </a:stretch>
        </p:blipFill>
        <p:spPr>
          <a:xfrm>
            <a:off x="1524000" y="2514600"/>
            <a:ext cx="5867400" cy="312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Non </a:t>
            </a:r>
            <a:r>
              <a:rPr lang="en-IN" dirty="0" err="1" smtClean="0"/>
              <a:t>commited</a:t>
            </a:r>
            <a:r>
              <a:rPr lang="en-IN" dirty="0" smtClean="0"/>
              <a:t> VSD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err="1" smtClean="0"/>
              <a:t>Intraventricular</a:t>
            </a:r>
            <a:r>
              <a:rPr lang="en-IN" dirty="0" smtClean="0"/>
              <a:t> tunnel AV canal type VSD and Aorta</a:t>
            </a:r>
          </a:p>
          <a:p>
            <a:r>
              <a:rPr lang="en-IN" dirty="0" smtClean="0"/>
              <a:t>Mortality high 30-40%</a:t>
            </a:r>
          </a:p>
          <a:p>
            <a:r>
              <a:rPr lang="en-IN" dirty="0" smtClean="0"/>
              <a:t>PA banding- infancy to prevent CHF</a:t>
            </a:r>
          </a:p>
          <a:p>
            <a:r>
              <a:rPr lang="en-IN" dirty="0" smtClean="0"/>
              <a:t>Surgery delayed till 2-3 yrs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 smtClean="0"/>
              <a:t>DORV surgery</a:t>
            </a:r>
            <a:endParaRPr lang="en-IN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4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057400"/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DORV subtype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Initial</a:t>
                      </a:r>
                      <a:r>
                        <a:rPr lang="en-IN" baseline="0" dirty="0" smtClean="0"/>
                        <a:t> procedure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Definitive surgery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Subaortic</a:t>
                      </a:r>
                      <a:r>
                        <a:rPr lang="en-IN" dirty="0" smtClean="0"/>
                        <a:t> or Doubly </a:t>
                      </a:r>
                      <a:r>
                        <a:rPr lang="en-IN" dirty="0" err="1" smtClean="0"/>
                        <a:t>commited</a:t>
                      </a:r>
                      <a:r>
                        <a:rPr lang="en-IN" dirty="0" smtClean="0"/>
                        <a:t> VSD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VSD AO tunnel (1-6 </a:t>
                      </a:r>
                      <a:r>
                        <a:rPr lang="en-IN" dirty="0" err="1" smtClean="0"/>
                        <a:t>mon</a:t>
                      </a:r>
                      <a:r>
                        <a:rPr lang="en-IN" dirty="0" smtClean="0"/>
                        <a:t>)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Fallot</a:t>
                      </a:r>
                      <a:r>
                        <a:rPr lang="en-IN" dirty="0" smtClean="0"/>
                        <a:t> type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± BT shunt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1.VSD- AO</a:t>
                      </a:r>
                      <a:r>
                        <a:rPr lang="en-IN" baseline="0" dirty="0" smtClean="0"/>
                        <a:t> tunnel + </a:t>
                      </a:r>
                      <a:r>
                        <a:rPr lang="en-IN" baseline="0" dirty="0" err="1" smtClean="0"/>
                        <a:t>Rastelli</a:t>
                      </a:r>
                      <a:endParaRPr lang="en-IN" baseline="0" dirty="0" smtClean="0"/>
                    </a:p>
                    <a:p>
                      <a:r>
                        <a:rPr lang="en-IN" baseline="0" dirty="0" smtClean="0"/>
                        <a:t>2.REV procedure</a:t>
                      </a:r>
                    </a:p>
                    <a:p>
                      <a:r>
                        <a:rPr lang="en-IN" baseline="0" dirty="0" smtClean="0"/>
                        <a:t>3.Nikaidoh procedure 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Taussig</a:t>
                      </a:r>
                      <a:r>
                        <a:rPr lang="en-IN" dirty="0" smtClean="0"/>
                        <a:t> Bing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Ballon</a:t>
                      </a:r>
                      <a:r>
                        <a:rPr lang="en-IN" baseline="0" dirty="0" smtClean="0"/>
                        <a:t> </a:t>
                      </a:r>
                      <a:r>
                        <a:rPr lang="en-IN" baseline="0" dirty="0" err="1" smtClean="0"/>
                        <a:t>Atrial</a:t>
                      </a:r>
                      <a:r>
                        <a:rPr lang="en-IN" baseline="0" dirty="0" smtClean="0"/>
                        <a:t> </a:t>
                      </a:r>
                      <a:r>
                        <a:rPr lang="en-IN" baseline="0" dirty="0" err="1" smtClean="0"/>
                        <a:t>Septostomy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VSD -PA tunnel + ASO (3-4 </a:t>
                      </a:r>
                      <a:r>
                        <a:rPr lang="en-IN" dirty="0" err="1" smtClean="0"/>
                        <a:t>mon</a:t>
                      </a:r>
                      <a:r>
                        <a:rPr lang="en-IN" dirty="0" smtClean="0"/>
                        <a:t>)</a:t>
                      </a:r>
                    </a:p>
                    <a:p>
                      <a:r>
                        <a:rPr lang="en-IN" dirty="0" smtClean="0"/>
                        <a:t>Less desirable-</a:t>
                      </a:r>
                    </a:p>
                    <a:p>
                      <a:r>
                        <a:rPr lang="en-IN" dirty="0" smtClean="0"/>
                        <a:t>1.VSD-</a:t>
                      </a:r>
                      <a:r>
                        <a:rPr lang="en-IN" baseline="0" dirty="0" smtClean="0"/>
                        <a:t> PA tunnel + </a:t>
                      </a:r>
                      <a:r>
                        <a:rPr lang="en-IN" baseline="0" dirty="0" err="1" smtClean="0"/>
                        <a:t>Senning</a:t>
                      </a:r>
                      <a:endParaRPr lang="en-IN" baseline="0" dirty="0" smtClean="0"/>
                    </a:p>
                    <a:p>
                      <a:r>
                        <a:rPr lang="en-IN" baseline="0" dirty="0" smtClean="0"/>
                        <a:t>2.VSD- AO tunnel (± RVOT augmentation)</a:t>
                      </a:r>
                    </a:p>
                    <a:p>
                      <a:r>
                        <a:rPr lang="en-IN" baseline="0" dirty="0" smtClean="0"/>
                        <a:t>3.VSD- PA tunnel + DKS + RV -PA conduit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Multiple VSD  or</a:t>
                      </a:r>
                      <a:r>
                        <a:rPr lang="en-IN" baseline="0" dirty="0" smtClean="0"/>
                        <a:t> remote VSD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±PA</a:t>
                      </a:r>
                      <a:r>
                        <a:rPr lang="en-IN" baseline="0" dirty="0" smtClean="0"/>
                        <a:t> banding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VSD- AO tunnel (2-3 yr)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Hypoplastic</a:t>
                      </a:r>
                      <a:r>
                        <a:rPr lang="en-IN" baseline="0" dirty="0" smtClean="0"/>
                        <a:t> RV or LV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BT shunt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Hemi </a:t>
                      </a:r>
                      <a:r>
                        <a:rPr lang="en-IN" dirty="0" err="1" smtClean="0"/>
                        <a:t>Fontan</a:t>
                      </a:r>
                      <a:r>
                        <a:rPr lang="en-IN" baseline="0" dirty="0" smtClean="0"/>
                        <a:t> - </a:t>
                      </a:r>
                      <a:r>
                        <a:rPr lang="en-IN" baseline="0" dirty="0" err="1" smtClean="0"/>
                        <a:t>Fontan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Surgical outcomes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Early mortality for repair of DORV has been reported to range from 2% to 9%</a:t>
            </a:r>
          </a:p>
          <a:p>
            <a:r>
              <a:rPr lang="en-IN" smtClean="0"/>
              <a:t>15-year Survival </a:t>
            </a:r>
            <a:r>
              <a:rPr lang="en-IN" dirty="0" smtClean="0"/>
              <a:t>ranges from 56% to 90% in most recent large series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Postoperative follow up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Long term regular follow up at 6-12 month interval</a:t>
            </a:r>
          </a:p>
          <a:p>
            <a:r>
              <a:rPr lang="en-IN" dirty="0" err="1" smtClean="0"/>
              <a:t>Subaortic</a:t>
            </a:r>
            <a:r>
              <a:rPr lang="en-IN" dirty="0" smtClean="0"/>
              <a:t> VSD without PS excellent prognosis</a:t>
            </a:r>
          </a:p>
          <a:p>
            <a:r>
              <a:rPr lang="en-IN" dirty="0" smtClean="0"/>
              <a:t>20% patient require reoperation of </a:t>
            </a:r>
            <a:r>
              <a:rPr lang="en-IN" dirty="0" err="1" smtClean="0"/>
              <a:t>intraventricular</a:t>
            </a:r>
            <a:r>
              <a:rPr lang="en-IN" dirty="0" smtClean="0"/>
              <a:t> tunnel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Complication with DORV in adults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IN" dirty="0" smtClean="0"/>
              <a:t>Left ventricle outflow tract obstruction</a:t>
            </a:r>
          </a:p>
          <a:p>
            <a:r>
              <a:rPr lang="en-IN" dirty="0" smtClean="0"/>
              <a:t>Right ventricle outflow tract obstruction and pulmonary regurgitation</a:t>
            </a:r>
          </a:p>
          <a:p>
            <a:r>
              <a:rPr lang="en-IN" dirty="0" smtClean="0"/>
              <a:t>Failure of the right ventricle-to-pulmonary artery conduit (</a:t>
            </a:r>
            <a:r>
              <a:rPr lang="en-IN" dirty="0" err="1" smtClean="0"/>
              <a:t>stenosis</a:t>
            </a:r>
            <a:r>
              <a:rPr lang="en-IN" dirty="0" smtClean="0"/>
              <a:t> or regurgitation)</a:t>
            </a:r>
          </a:p>
          <a:p>
            <a:r>
              <a:rPr lang="en-IN" dirty="0" smtClean="0"/>
              <a:t>Aortic valve regurgitation (following arterial switch operation)</a:t>
            </a:r>
          </a:p>
          <a:p>
            <a:r>
              <a:rPr lang="en-IN" dirty="0" smtClean="0"/>
              <a:t>Coronary artery </a:t>
            </a:r>
            <a:r>
              <a:rPr lang="en-IN" dirty="0" err="1" smtClean="0"/>
              <a:t>stenosis</a:t>
            </a:r>
            <a:r>
              <a:rPr lang="en-IN" dirty="0" smtClean="0"/>
              <a:t> (following coronary transfer)</a:t>
            </a:r>
          </a:p>
          <a:p>
            <a:r>
              <a:rPr lang="en-IN" dirty="0" smtClean="0"/>
              <a:t>Right ventricle failure</a:t>
            </a:r>
          </a:p>
          <a:p>
            <a:r>
              <a:rPr lang="en-IN" dirty="0" smtClean="0"/>
              <a:t>Arrhythmia (</a:t>
            </a:r>
            <a:r>
              <a:rPr lang="en-IN" dirty="0" err="1" smtClean="0"/>
              <a:t>atrial</a:t>
            </a:r>
            <a:r>
              <a:rPr lang="en-IN" dirty="0" smtClean="0"/>
              <a:t> or ventricular) and sudden death</a:t>
            </a:r>
          </a:p>
          <a:p>
            <a:r>
              <a:rPr lang="en-IN" dirty="0" err="1" smtClean="0"/>
              <a:t>Endocarditis</a:t>
            </a:r>
            <a:endParaRPr lang="en-IN" dirty="0" smtClean="0"/>
          </a:p>
          <a:p>
            <a:r>
              <a:rPr lang="en-IN" dirty="0" err="1" smtClean="0"/>
              <a:t>Thromboembolic</a:t>
            </a:r>
            <a:r>
              <a:rPr lang="en-IN" dirty="0" smtClean="0"/>
              <a:t> event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Pregnancy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Patients with biventricular repair without any residual defects or </a:t>
            </a:r>
            <a:r>
              <a:rPr lang="en-IN" dirty="0" err="1" smtClean="0"/>
              <a:t>stenosis</a:t>
            </a:r>
            <a:r>
              <a:rPr lang="en-IN" dirty="0" smtClean="0"/>
              <a:t>- low pregnancy risk</a:t>
            </a:r>
          </a:p>
          <a:p>
            <a:r>
              <a:rPr lang="en-IN" dirty="0" smtClean="0"/>
              <a:t>Close monitoring required</a:t>
            </a:r>
          </a:p>
          <a:p>
            <a:r>
              <a:rPr lang="en-IN" dirty="0" smtClean="0"/>
              <a:t>After </a:t>
            </a:r>
            <a:r>
              <a:rPr lang="en-IN" dirty="0" err="1" smtClean="0"/>
              <a:t>Fontan</a:t>
            </a:r>
            <a:r>
              <a:rPr lang="en-IN" dirty="0" smtClean="0"/>
              <a:t> surgery- successful pregnancies reported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IE prophylaxis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Prosthetic cardiac valve or device</a:t>
            </a:r>
          </a:p>
          <a:p>
            <a:r>
              <a:rPr lang="en-IN" dirty="0" smtClean="0"/>
              <a:t>Previous </a:t>
            </a:r>
            <a:r>
              <a:rPr lang="en-IN" dirty="0" err="1" smtClean="0"/>
              <a:t>endocarditis</a:t>
            </a:r>
            <a:r>
              <a:rPr lang="en-IN" dirty="0" smtClean="0"/>
              <a:t> </a:t>
            </a:r>
          </a:p>
          <a:p>
            <a:r>
              <a:rPr lang="en-IN" dirty="0" smtClean="0"/>
              <a:t>First 6 months after intervention</a:t>
            </a:r>
          </a:p>
          <a:p>
            <a:r>
              <a:rPr lang="en-IN" dirty="0" smtClean="0"/>
              <a:t>Residual defect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3948" y="1219200"/>
            <a:ext cx="5136104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1.Spiral </a:t>
            </a:r>
            <a:r>
              <a:rPr lang="en-IN" dirty="0" err="1" smtClean="0"/>
              <a:t>aortopulmonary</a:t>
            </a:r>
            <a:r>
              <a:rPr lang="en-IN" dirty="0" smtClean="0"/>
              <a:t> septum formed in</a:t>
            </a:r>
          </a:p>
          <a:p>
            <a:r>
              <a:rPr lang="en-IN" dirty="0" smtClean="0"/>
              <a:t>1. Proximal 1/3 </a:t>
            </a:r>
            <a:r>
              <a:rPr lang="en-IN" dirty="0" err="1" smtClean="0"/>
              <a:t>bulbus</a:t>
            </a:r>
            <a:endParaRPr lang="en-IN" dirty="0" smtClean="0"/>
          </a:p>
          <a:p>
            <a:r>
              <a:rPr lang="en-IN" dirty="0" smtClean="0"/>
              <a:t>2. Middle 1/3 </a:t>
            </a:r>
            <a:r>
              <a:rPr lang="en-IN" dirty="0" err="1" smtClean="0"/>
              <a:t>bulbus</a:t>
            </a:r>
            <a:endParaRPr lang="en-IN" dirty="0" smtClean="0"/>
          </a:p>
          <a:p>
            <a:r>
              <a:rPr lang="en-IN" dirty="0" smtClean="0"/>
              <a:t>3. Distal 1/3 </a:t>
            </a:r>
            <a:r>
              <a:rPr lang="en-IN" dirty="0" err="1" smtClean="0"/>
              <a:t>bulbus</a:t>
            </a:r>
            <a:endParaRPr lang="en-IN" dirty="0" smtClean="0"/>
          </a:p>
          <a:p>
            <a:r>
              <a:rPr lang="en-IN" dirty="0" smtClean="0"/>
              <a:t>4. </a:t>
            </a:r>
            <a:r>
              <a:rPr lang="en-IN" dirty="0" err="1" smtClean="0"/>
              <a:t>Conus</a:t>
            </a:r>
            <a:r>
              <a:rPr lang="en-IN" dirty="0" smtClean="0"/>
              <a:t>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2.  </a:t>
            </a:r>
            <a:r>
              <a:rPr lang="en-IN" dirty="0" err="1" smtClean="0"/>
              <a:t>Taussig</a:t>
            </a:r>
            <a:r>
              <a:rPr lang="en-IN" dirty="0" smtClean="0"/>
              <a:t> Bing anomaly is</a:t>
            </a:r>
          </a:p>
          <a:p>
            <a:r>
              <a:rPr lang="en-IN" dirty="0" smtClean="0"/>
              <a:t>1. DORV-</a:t>
            </a:r>
            <a:r>
              <a:rPr lang="en-IN" dirty="0" err="1" smtClean="0"/>
              <a:t>subaortic</a:t>
            </a:r>
            <a:r>
              <a:rPr lang="en-IN" dirty="0" smtClean="0"/>
              <a:t> VSD</a:t>
            </a:r>
          </a:p>
          <a:p>
            <a:r>
              <a:rPr lang="en-IN" dirty="0" smtClean="0"/>
              <a:t>2. DORV- </a:t>
            </a:r>
            <a:r>
              <a:rPr lang="en-IN" dirty="0" err="1" smtClean="0"/>
              <a:t>subaortic</a:t>
            </a:r>
            <a:r>
              <a:rPr lang="en-IN" dirty="0" smtClean="0"/>
              <a:t> VSD with PS</a:t>
            </a:r>
          </a:p>
          <a:p>
            <a:r>
              <a:rPr lang="en-IN" dirty="0" smtClean="0"/>
              <a:t>3. </a:t>
            </a:r>
            <a:r>
              <a:rPr lang="en-IN" dirty="0" err="1" smtClean="0"/>
              <a:t>Subpulmonary</a:t>
            </a:r>
            <a:r>
              <a:rPr lang="en-IN" dirty="0" smtClean="0"/>
              <a:t> VSD</a:t>
            </a:r>
          </a:p>
          <a:p>
            <a:r>
              <a:rPr lang="en-IN" dirty="0" smtClean="0"/>
              <a:t>4. Doubly committed VSD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3. Reversed Differential cyanosis seen in- </a:t>
            </a:r>
            <a:r>
              <a:rPr lang="en-IN" dirty="0" err="1" smtClean="0"/>
              <a:t>suprasystemic</a:t>
            </a:r>
            <a:r>
              <a:rPr lang="en-IN" dirty="0" smtClean="0"/>
              <a:t> PVR in</a:t>
            </a:r>
          </a:p>
          <a:p>
            <a:r>
              <a:rPr lang="en-IN" dirty="0" smtClean="0"/>
              <a:t>1. </a:t>
            </a:r>
            <a:r>
              <a:rPr lang="en-IN" dirty="0" err="1" smtClean="0"/>
              <a:t>Subaortic</a:t>
            </a:r>
            <a:r>
              <a:rPr lang="en-IN" dirty="0" smtClean="0"/>
              <a:t> VSD with PS</a:t>
            </a:r>
          </a:p>
          <a:p>
            <a:r>
              <a:rPr lang="en-IN" dirty="0" smtClean="0"/>
              <a:t>2. </a:t>
            </a:r>
            <a:r>
              <a:rPr lang="en-IN" dirty="0" err="1" smtClean="0"/>
              <a:t>Subaortic</a:t>
            </a:r>
            <a:r>
              <a:rPr lang="en-IN" dirty="0" smtClean="0"/>
              <a:t> VSD without PS</a:t>
            </a:r>
          </a:p>
          <a:p>
            <a:r>
              <a:rPr lang="en-IN" dirty="0" smtClean="0"/>
              <a:t>3. </a:t>
            </a:r>
            <a:r>
              <a:rPr lang="en-IN" dirty="0" err="1" smtClean="0"/>
              <a:t>Subpulmonary</a:t>
            </a:r>
            <a:r>
              <a:rPr lang="en-IN" dirty="0" smtClean="0"/>
              <a:t> VSD</a:t>
            </a:r>
          </a:p>
          <a:p>
            <a:r>
              <a:rPr lang="en-IN" dirty="0" smtClean="0"/>
              <a:t>4. Non committed VSD 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4.  Aortic arch Anomalies common in</a:t>
            </a:r>
          </a:p>
          <a:p>
            <a:r>
              <a:rPr lang="en-IN" dirty="0" smtClean="0"/>
              <a:t>1. </a:t>
            </a:r>
            <a:r>
              <a:rPr lang="en-IN" dirty="0" err="1" smtClean="0"/>
              <a:t>Subaortic</a:t>
            </a:r>
            <a:r>
              <a:rPr lang="en-IN" dirty="0" smtClean="0"/>
              <a:t> VSD with PS</a:t>
            </a:r>
          </a:p>
          <a:p>
            <a:r>
              <a:rPr lang="en-IN" dirty="0" smtClean="0"/>
              <a:t>2. </a:t>
            </a:r>
            <a:r>
              <a:rPr lang="en-IN" dirty="0" err="1" smtClean="0"/>
              <a:t>Subaortic</a:t>
            </a:r>
            <a:r>
              <a:rPr lang="en-IN" dirty="0" smtClean="0"/>
              <a:t> VSD without PS</a:t>
            </a:r>
          </a:p>
          <a:p>
            <a:r>
              <a:rPr lang="en-IN" dirty="0" smtClean="0"/>
              <a:t>3. </a:t>
            </a:r>
            <a:r>
              <a:rPr lang="en-IN" dirty="0" err="1" smtClean="0"/>
              <a:t>Taussig</a:t>
            </a:r>
            <a:r>
              <a:rPr lang="en-IN" dirty="0" smtClean="0"/>
              <a:t> Bing </a:t>
            </a:r>
            <a:r>
              <a:rPr lang="en-IN" dirty="0" err="1" smtClean="0"/>
              <a:t>anomlies</a:t>
            </a:r>
            <a:endParaRPr lang="en-IN" dirty="0" smtClean="0"/>
          </a:p>
          <a:p>
            <a:r>
              <a:rPr lang="en-IN" dirty="0" smtClean="0"/>
              <a:t>4. Non committed VSD </a:t>
            </a:r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5.  Aortic arch anomalies seen in </a:t>
            </a:r>
            <a:r>
              <a:rPr lang="en-IN" dirty="0" err="1" smtClean="0"/>
              <a:t>Taussig</a:t>
            </a:r>
            <a:r>
              <a:rPr lang="en-IN" dirty="0" smtClean="0"/>
              <a:t> Bing anomaly</a:t>
            </a:r>
          </a:p>
          <a:p>
            <a:r>
              <a:rPr lang="en-IN" dirty="0" smtClean="0"/>
              <a:t>1. 10%</a:t>
            </a:r>
          </a:p>
          <a:p>
            <a:r>
              <a:rPr lang="en-IN" dirty="0" smtClean="0"/>
              <a:t>2. 25%</a:t>
            </a:r>
          </a:p>
          <a:p>
            <a:r>
              <a:rPr lang="en-IN" dirty="0" smtClean="0"/>
              <a:t>3. 50%</a:t>
            </a:r>
          </a:p>
          <a:p>
            <a:r>
              <a:rPr lang="en-IN" dirty="0" smtClean="0"/>
              <a:t>4. 80%</a:t>
            </a:r>
            <a:endParaRPr lang="en-IN" dirty="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6.  Which of the following surgery is not done in </a:t>
            </a:r>
            <a:r>
              <a:rPr lang="en-IN" dirty="0" err="1" smtClean="0"/>
              <a:t>Fallot</a:t>
            </a:r>
            <a:r>
              <a:rPr lang="en-IN" dirty="0" smtClean="0"/>
              <a:t> type DORV</a:t>
            </a:r>
          </a:p>
          <a:p>
            <a:r>
              <a:rPr lang="en-IN" dirty="0" smtClean="0"/>
              <a:t>1. </a:t>
            </a:r>
            <a:r>
              <a:rPr lang="en-IN" dirty="0" err="1" smtClean="0"/>
              <a:t>Nikaidoh</a:t>
            </a:r>
            <a:r>
              <a:rPr lang="en-IN" dirty="0" smtClean="0"/>
              <a:t> procedure</a:t>
            </a:r>
          </a:p>
          <a:p>
            <a:r>
              <a:rPr lang="en-IN" dirty="0" smtClean="0"/>
              <a:t>2. REV procedure</a:t>
            </a:r>
          </a:p>
          <a:p>
            <a:r>
              <a:rPr lang="en-IN" dirty="0" smtClean="0"/>
              <a:t>3. ASO</a:t>
            </a:r>
          </a:p>
          <a:p>
            <a:r>
              <a:rPr lang="en-IN" dirty="0" smtClean="0"/>
              <a:t>4. </a:t>
            </a:r>
            <a:r>
              <a:rPr lang="en-IN" dirty="0" err="1" smtClean="0"/>
              <a:t>Rastelli</a:t>
            </a:r>
            <a:r>
              <a:rPr lang="en-IN" dirty="0" smtClean="0"/>
              <a:t> operation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7. Echo finding which differentiates TGA from DORV- </a:t>
            </a:r>
            <a:r>
              <a:rPr lang="en-IN" dirty="0" err="1" smtClean="0"/>
              <a:t>subpulmonary</a:t>
            </a:r>
            <a:r>
              <a:rPr lang="en-IN" dirty="0" smtClean="0"/>
              <a:t> VSD</a:t>
            </a:r>
          </a:p>
          <a:p>
            <a:r>
              <a:rPr lang="en-IN" dirty="0" smtClean="0"/>
              <a:t>Pulmonary mitral continuity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667000"/>
            <a:ext cx="5410200" cy="990600"/>
          </a:xfrm>
        </p:spPr>
        <p:txBody>
          <a:bodyPr/>
          <a:lstStyle/>
          <a:p>
            <a:r>
              <a:rPr lang="en-IN" dirty="0" smtClean="0"/>
              <a:t>Thank U</a:t>
            </a:r>
            <a:endParaRPr lang="en-IN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slide_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27781"/>
          <a:stretch>
            <a:fillRect/>
          </a:stretch>
        </p:blipFill>
        <p:spPr>
          <a:xfrm>
            <a:off x="1219200" y="1752600"/>
            <a:ext cx="6582833" cy="3946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ARTERIAL OUTLET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Arterial outlet- leftward shifting and differential growth– disappearance of </a:t>
            </a:r>
            <a:r>
              <a:rPr lang="en-IN" dirty="0" err="1" smtClean="0"/>
              <a:t>bulboventricular</a:t>
            </a:r>
            <a:r>
              <a:rPr lang="en-IN" dirty="0" smtClean="0"/>
              <a:t> flange</a:t>
            </a:r>
          </a:p>
          <a:p>
            <a:r>
              <a:rPr lang="en-IN" dirty="0" err="1" smtClean="0"/>
              <a:t>Resorption</a:t>
            </a:r>
            <a:r>
              <a:rPr lang="en-IN" dirty="0" smtClean="0"/>
              <a:t> of caudal extreme and leftward shifting of </a:t>
            </a:r>
            <a:r>
              <a:rPr lang="en-IN" dirty="0" err="1" smtClean="0"/>
              <a:t>conus</a:t>
            </a:r>
            <a:r>
              <a:rPr lang="en-IN" dirty="0" smtClean="0"/>
              <a:t>- closer to AV canal cushion</a:t>
            </a:r>
          </a:p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2420937"/>
            <a:ext cx="73723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INTRODUCTION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err="1" smtClean="0"/>
              <a:t>Ventriculoarterial</a:t>
            </a:r>
            <a:r>
              <a:rPr lang="en-IN" dirty="0" smtClean="0"/>
              <a:t> connection in which both great arteries arise 50% or more from the right ventricle</a:t>
            </a:r>
          </a:p>
          <a:p>
            <a:endParaRPr lang="en-IN" dirty="0" smtClean="0"/>
          </a:p>
          <a:p>
            <a:r>
              <a:rPr lang="en-IN" dirty="0" smtClean="0"/>
              <a:t>Malformation in which the greater part of the circumference of both arterial valves is supported within a morphologic right ventricle in hearts with two distinct ventricular chambers and concordant </a:t>
            </a:r>
            <a:r>
              <a:rPr lang="en-IN" dirty="0" err="1" smtClean="0"/>
              <a:t>atrioventricular</a:t>
            </a:r>
            <a:r>
              <a:rPr lang="en-IN" dirty="0" smtClean="0"/>
              <a:t> connections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Differences in cell growth of outlet septum- lengthening of SM beneath PV (</a:t>
            </a:r>
            <a:r>
              <a:rPr lang="en-IN" dirty="0" err="1" smtClean="0"/>
              <a:t>conus</a:t>
            </a:r>
            <a:r>
              <a:rPr lang="en-IN" dirty="0" smtClean="0"/>
              <a:t>)</a:t>
            </a:r>
          </a:p>
          <a:p>
            <a:r>
              <a:rPr lang="en-IN" dirty="0" err="1" smtClean="0"/>
              <a:t>Conus</a:t>
            </a:r>
            <a:r>
              <a:rPr lang="en-IN" dirty="0" smtClean="0"/>
              <a:t> separates PV and TV</a:t>
            </a:r>
          </a:p>
          <a:p>
            <a:r>
              <a:rPr lang="en-IN" dirty="0" smtClean="0"/>
              <a:t>Segment beneath AV disappears- fibrous continuity of MV and AV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Neural crest cells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Neural crest cells- origin- neural folds in hind brain</a:t>
            </a:r>
          </a:p>
          <a:p>
            <a:r>
              <a:rPr lang="en-IN" dirty="0" smtClean="0"/>
              <a:t>Migrate through pharyngeal arches 3,4 and 6 to outflow region</a:t>
            </a:r>
          </a:p>
          <a:p>
            <a:r>
              <a:rPr lang="en-IN" dirty="0" smtClean="0"/>
              <a:t>Contribute- </a:t>
            </a:r>
            <a:r>
              <a:rPr lang="en-IN" dirty="0" err="1" smtClean="0"/>
              <a:t>endocardial</a:t>
            </a:r>
            <a:r>
              <a:rPr lang="en-IN" dirty="0" smtClean="0"/>
              <a:t> cushion formation in </a:t>
            </a:r>
            <a:r>
              <a:rPr lang="en-IN" dirty="0" err="1" smtClean="0"/>
              <a:t>cnous</a:t>
            </a:r>
            <a:r>
              <a:rPr lang="en-IN" dirty="0" smtClean="0"/>
              <a:t> </a:t>
            </a:r>
            <a:r>
              <a:rPr lang="en-IN" dirty="0" err="1" smtClean="0"/>
              <a:t>cordis</a:t>
            </a:r>
            <a:r>
              <a:rPr lang="en-IN" dirty="0" smtClean="0"/>
              <a:t> and TA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Neural crest cells</a:t>
            </a:r>
            <a:endParaRPr lang="en-IN" dirty="0"/>
          </a:p>
        </p:txBody>
      </p:sp>
      <p:pic>
        <p:nvPicPr>
          <p:cNvPr id="4" name="Content Placeholder 3" descr="300px-Cardiac_Neural_Crest_Migratio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1676400"/>
            <a:ext cx="4940156" cy="36392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DORV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Persistence of primitive relationship of </a:t>
            </a:r>
            <a:r>
              <a:rPr lang="en-IN" dirty="0" err="1" smtClean="0"/>
              <a:t>conotruncal</a:t>
            </a:r>
            <a:r>
              <a:rPr lang="en-IN" dirty="0" smtClean="0"/>
              <a:t> structure with ventricles without leftward shifting</a:t>
            </a:r>
          </a:p>
          <a:p>
            <a:r>
              <a:rPr lang="en-IN" dirty="0" smtClean="0"/>
              <a:t>Continued persistence and growth of </a:t>
            </a:r>
            <a:r>
              <a:rPr lang="en-IN" dirty="0" err="1" smtClean="0"/>
              <a:t>subaortic</a:t>
            </a:r>
            <a:r>
              <a:rPr lang="en-IN" dirty="0" smtClean="0"/>
              <a:t> and </a:t>
            </a:r>
            <a:r>
              <a:rPr lang="en-IN" dirty="0" err="1" smtClean="0"/>
              <a:t>subpulmoanry</a:t>
            </a:r>
            <a:r>
              <a:rPr lang="en-IN" dirty="0" smtClean="0"/>
              <a:t> </a:t>
            </a:r>
            <a:r>
              <a:rPr lang="en-IN" dirty="0" err="1" smtClean="0"/>
              <a:t>conus</a:t>
            </a:r>
            <a:endParaRPr lang="en-IN" dirty="0" smtClean="0"/>
          </a:p>
          <a:p>
            <a:r>
              <a:rPr lang="en-IN" dirty="0" smtClean="0"/>
              <a:t>Failure of </a:t>
            </a:r>
            <a:r>
              <a:rPr lang="en-IN" dirty="0" err="1" smtClean="0"/>
              <a:t>conal</a:t>
            </a:r>
            <a:r>
              <a:rPr lang="en-IN" dirty="0" smtClean="0"/>
              <a:t> free wall </a:t>
            </a:r>
            <a:r>
              <a:rPr lang="en-IN" dirty="0" err="1" smtClean="0"/>
              <a:t>resorption</a:t>
            </a:r>
            <a:endParaRPr lang="en-IN" dirty="0" smtClean="0"/>
          </a:p>
          <a:p>
            <a:r>
              <a:rPr lang="en-IN" dirty="0" smtClean="0"/>
              <a:t>Neural crest cells- abnormal proliferation, migration or differentiation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Genetics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Sporadic</a:t>
            </a:r>
          </a:p>
          <a:p>
            <a:r>
              <a:rPr lang="en-IN" dirty="0" smtClean="0"/>
              <a:t>Familial cases- rare</a:t>
            </a:r>
          </a:p>
          <a:p>
            <a:r>
              <a:rPr lang="en-IN" dirty="0" smtClean="0"/>
              <a:t>22q11 </a:t>
            </a:r>
            <a:r>
              <a:rPr lang="en-IN" dirty="0" err="1" smtClean="0"/>
              <a:t>microdeletion</a:t>
            </a:r>
            <a:r>
              <a:rPr lang="en-IN" dirty="0" smtClean="0"/>
              <a:t>- neural crest migration</a:t>
            </a:r>
          </a:p>
          <a:p>
            <a:r>
              <a:rPr lang="en-IN" dirty="0" err="1" smtClean="0"/>
              <a:t>Trisomy</a:t>
            </a:r>
            <a:r>
              <a:rPr lang="en-IN" dirty="0" smtClean="0"/>
              <a:t> 18</a:t>
            </a:r>
          </a:p>
          <a:p>
            <a:r>
              <a:rPr lang="en-IN" dirty="0" smtClean="0"/>
              <a:t>No racial or gender predisposition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 more </a:t>
            </a:r>
            <a:r>
              <a:rPr lang="en-IN" dirty="0" err="1" smtClean="0"/>
              <a:t>conal</a:t>
            </a:r>
            <a:r>
              <a:rPr lang="en-IN" dirty="0" smtClean="0"/>
              <a:t> muscle present beneath a </a:t>
            </a:r>
            <a:r>
              <a:rPr lang="en-IN" dirty="0" err="1" smtClean="0"/>
              <a:t>semilunar</a:t>
            </a:r>
            <a:r>
              <a:rPr lang="en-IN" dirty="0" smtClean="0"/>
              <a:t> valve--the more that valve is pushed superiorly and </a:t>
            </a:r>
            <a:r>
              <a:rPr lang="en-IN" dirty="0" err="1" smtClean="0"/>
              <a:t>anteriorly</a:t>
            </a:r>
            <a:r>
              <a:rPr lang="en-IN" dirty="0" smtClean="0"/>
              <a:t> - align with the RV</a:t>
            </a:r>
          </a:p>
          <a:p>
            <a:endParaRPr lang="en-IN" dirty="0" smtClean="0"/>
          </a:p>
          <a:p>
            <a:r>
              <a:rPr lang="en-IN" dirty="0" smtClean="0"/>
              <a:t>In the normal heart– PV sits up on the </a:t>
            </a:r>
            <a:r>
              <a:rPr lang="en-IN" dirty="0" err="1" smtClean="0"/>
              <a:t>conus</a:t>
            </a:r>
            <a:r>
              <a:rPr lang="en-IN" dirty="0" smtClean="0"/>
              <a:t>- positioned </a:t>
            </a:r>
            <a:r>
              <a:rPr lang="en-IN" dirty="0" err="1" smtClean="0"/>
              <a:t>anteriorly</a:t>
            </a:r>
            <a:r>
              <a:rPr lang="en-IN" dirty="0" smtClean="0"/>
              <a:t> and superiorly</a:t>
            </a:r>
          </a:p>
          <a:p>
            <a:r>
              <a:rPr lang="en-IN" dirty="0" smtClean="0"/>
              <a:t>The </a:t>
            </a:r>
            <a:r>
              <a:rPr lang="en-IN" dirty="0" err="1" smtClean="0"/>
              <a:t>conal</a:t>
            </a:r>
            <a:r>
              <a:rPr lang="en-IN" dirty="0" smtClean="0"/>
              <a:t> tissue beneath AV largely </a:t>
            </a:r>
            <a:r>
              <a:rPr lang="en-IN" dirty="0" err="1" smtClean="0"/>
              <a:t>resorbs</a:t>
            </a:r>
            <a:r>
              <a:rPr lang="en-IN" dirty="0" smtClean="0"/>
              <a:t>- positioned </a:t>
            </a:r>
            <a:r>
              <a:rPr lang="en-IN" dirty="0" err="1" smtClean="0"/>
              <a:t>posteriorly</a:t>
            </a:r>
            <a:r>
              <a:rPr lang="en-IN" dirty="0" smtClean="0"/>
              <a:t> and inferiorly</a:t>
            </a:r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Moss ana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77086" y="1219200"/>
            <a:ext cx="6189828" cy="4937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Spectrum of </a:t>
            </a:r>
            <a:r>
              <a:rPr lang="en-IN" dirty="0" err="1" smtClean="0"/>
              <a:t>conotruncal</a:t>
            </a:r>
            <a:r>
              <a:rPr lang="en-IN" dirty="0" smtClean="0"/>
              <a:t> effects 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VSD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    The  rotation of the great arteries- driven by </a:t>
            </a:r>
            <a:r>
              <a:rPr lang="en-IN" dirty="0" err="1" smtClean="0"/>
              <a:t>conal</a:t>
            </a:r>
            <a:r>
              <a:rPr lang="en-IN" dirty="0" smtClean="0"/>
              <a:t> development  that changes</a:t>
            </a:r>
          </a:p>
          <a:p>
            <a:r>
              <a:rPr lang="en-IN" dirty="0" smtClean="0"/>
              <a:t>   VSD is constant- almost always--</a:t>
            </a:r>
            <a:r>
              <a:rPr lang="en-IN" dirty="0" err="1" smtClean="0"/>
              <a:t>perimembranous</a:t>
            </a:r>
            <a:r>
              <a:rPr lang="en-IN" dirty="0" smtClean="0"/>
              <a:t> area and extending into the </a:t>
            </a:r>
            <a:r>
              <a:rPr lang="en-IN" dirty="0" err="1" smtClean="0"/>
              <a:t>trabecular</a:t>
            </a:r>
            <a:r>
              <a:rPr lang="en-IN" dirty="0" smtClean="0"/>
              <a:t> ventricular septum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600" dirty="0" smtClean="0"/>
              <a:t>RELATIONSHIP OF THE VENTRICULAR SEPTAL DEFECT TO THE GREAT ARTERIES</a:t>
            </a:r>
            <a:endParaRPr lang="en-IN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 ventricular </a:t>
            </a:r>
            <a:r>
              <a:rPr lang="en-IN" dirty="0" err="1" smtClean="0"/>
              <a:t>septal</a:t>
            </a:r>
            <a:r>
              <a:rPr lang="en-IN" dirty="0" smtClean="0"/>
              <a:t> defect is usually </a:t>
            </a:r>
            <a:r>
              <a:rPr lang="en-IN" dirty="0" err="1" smtClean="0"/>
              <a:t>subaortic</a:t>
            </a:r>
            <a:r>
              <a:rPr lang="en-IN" dirty="0" smtClean="0"/>
              <a:t> or </a:t>
            </a:r>
            <a:r>
              <a:rPr lang="en-IN" dirty="0" err="1" smtClean="0"/>
              <a:t>subpulmonary</a:t>
            </a:r>
            <a:r>
              <a:rPr lang="en-IN" dirty="0" smtClean="0"/>
              <a:t> and provides the left ventricle with its only outlet</a:t>
            </a:r>
          </a:p>
          <a:p>
            <a:r>
              <a:rPr lang="en-IN" dirty="0" smtClean="0"/>
              <a:t>The defect is committed to both great arteries, or the ventricular septum is intact</a:t>
            </a:r>
          </a:p>
          <a:p>
            <a:r>
              <a:rPr lang="en-IN" dirty="0" smtClean="0"/>
              <a:t>Rarely-the defect is in muscular or inlet septum and is therefore not committed to either great artery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INTRODUCTION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Absence of fibrous continuity- </a:t>
            </a:r>
            <a:r>
              <a:rPr lang="en-IN" dirty="0" err="1" smtClean="0"/>
              <a:t>semilunar</a:t>
            </a:r>
            <a:r>
              <a:rPr lang="en-IN" dirty="0" smtClean="0"/>
              <a:t> valves and AV valve</a:t>
            </a:r>
          </a:p>
          <a:p>
            <a:r>
              <a:rPr lang="en-IN" dirty="0" smtClean="0"/>
              <a:t>Only outlet for LV is VSD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Associated lesions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Pulmonary </a:t>
            </a:r>
            <a:r>
              <a:rPr lang="en-IN" dirty="0" err="1" smtClean="0"/>
              <a:t>stenosis</a:t>
            </a:r>
            <a:r>
              <a:rPr lang="en-IN" dirty="0" smtClean="0"/>
              <a:t>- MC</a:t>
            </a:r>
          </a:p>
          <a:p>
            <a:r>
              <a:rPr lang="en-IN" dirty="0" smtClean="0"/>
              <a:t>Approx 50% of cases</a:t>
            </a:r>
          </a:p>
          <a:p>
            <a:r>
              <a:rPr lang="en-IN" dirty="0" err="1" smtClean="0"/>
              <a:t>Valvar</a:t>
            </a:r>
            <a:r>
              <a:rPr lang="en-IN" dirty="0" smtClean="0"/>
              <a:t> or </a:t>
            </a:r>
            <a:r>
              <a:rPr lang="en-IN" dirty="0" err="1" smtClean="0"/>
              <a:t>subvalvar</a:t>
            </a:r>
            <a:endParaRPr lang="en-IN" dirty="0" smtClean="0"/>
          </a:p>
          <a:p>
            <a:r>
              <a:rPr lang="en-IN" dirty="0" err="1" smtClean="0"/>
              <a:t>Secondum</a:t>
            </a:r>
            <a:r>
              <a:rPr lang="en-IN" dirty="0" smtClean="0"/>
              <a:t> ASD 25%, </a:t>
            </a:r>
            <a:r>
              <a:rPr lang="en-IN" dirty="0" err="1" smtClean="0"/>
              <a:t>primum</a:t>
            </a:r>
            <a:r>
              <a:rPr lang="en-IN" dirty="0" smtClean="0"/>
              <a:t> ASD 8%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Associated lesions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Patent </a:t>
            </a:r>
            <a:r>
              <a:rPr lang="en-IN" dirty="0" err="1" smtClean="0"/>
              <a:t>ductus</a:t>
            </a:r>
            <a:r>
              <a:rPr lang="en-IN" dirty="0" smtClean="0"/>
              <a:t> </a:t>
            </a:r>
            <a:r>
              <a:rPr lang="en-IN" dirty="0" err="1" smtClean="0"/>
              <a:t>arteriosus</a:t>
            </a:r>
            <a:endParaRPr lang="en-IN" dirty="0" smtClean="0"/>
          </a:p>
          <a:p>
            <a:r>
              <a:rPr lang="en-IN" dirty="0" smtClean="0"/>
              <a:t>Right aortic arch</a:t>
            </a:r>
          </a:p>
          <a:p>
            <a:r>
              <a:rPr lang="en-IN" dirty="0" err="1" smtClean="0"/>
              <a:t>Subaortic</a:t>
            </a:r>
            <a:r>
              <a:rPr lang="en-IN" dirty="0" smtClean="0"/>
              <a:t> </a:t>
            </a:r>
            <a:r>
              <a:rPr lang="en-IN" dirty="0" err="1" smtClean="0"/>
              <a:t>stenosis</a:t>
            </a:r>
            <a:endParaRPr lang="en-IN" dirty="0" smtClean="0"/>
          </a:p>
          <a:p>
            <a:r>
              <a:rPr lang="en-IN" dirty="0" smtClean="0"/>
              <a:t>Additional muscular VSDs</a:t>
            </a:r>
          </a:p>
          <a:p>
            <a:r>
              <a:rPr lang="en-IN" dirty="0" smtClean="0"/>
              <a:t>Left superior vena cava (SVC) to the coronary sinus or left atrium</a:t>
            </a:r>
          </a:p>
          <a:p>
            <a:r>
              <a:rPr lang="en-IN" dirty="0" smtClean="0"/>
              <a:t>Intact ventricular septum</a:t>
            </a:r>
          </a:p>
          <a:p>
            <a:r>
              <a:rPr lang="en-IN" dirty="0" smtClean="0"/>
              <a:t>Mitral valve anomalies including mitral </a:t>
            </a:r>
            <a:r>
              <a:rPr lang="en-IN" dirty="0" err="1" smtClean="0"/>
              <a:t>atresia</a:t>
            </a:r>
            <a:endParaRPr lang="en-IN" dirty="0" smtClean="0"/>
          </a:p>
          <a:p>
            <a:r>
              <a:rPr lang="en-IN" dirty="0" smtClean="0"/>
              <a:t>Aortic arch anomalies</a:t>
            </a:r>
          </a:p>
          <a:p>
            <a:r>
              <a:rPr lang="en-IN" dirty="0" smtClean="0"/>
              <a:t>COA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Associated lesions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Coronary arterial anomalies- 10%</a:t>
            </a:r>
          </a:p>
          <a:p>
            <a:r>
              <a:rPr lang="en-IN" dirty="0" smtClean="0"/>
              <a:t>MC - anomalous origin of the anterior descending coronary artery from the right coronary artery</a:t>
            </a:r>
          </a:p>
          <a:p>
            <a:r>
              <a:rPr lang="en-IN" dirty="0" smtClean="0"/>
              <a:t>Aortic arch </a:t>
            </a:r>
            <a:r>
              <a:rPr lang="en-IN" dirty="0" err="1" smtClean="0"/>
              <a:t>coarctation</a:t>
            </a:r>
            <a:r>
              <a:rPr lang="en-IN" dirty="0" smtClean="0"/>
              <a:t>, </a:t>
            </a:r>
            <a:r>
              <a:rPr lang="en-IN" dirty="0" err="1" smtClean="0"/>
              <a:t>hypoplasia</a:t>
            </a:r>
            <a:r>
              <a:rPr lang="en-IN" dirty="0" smtClean="0"/>
              <a:t>, </a:t>
            </a:r>
            <a:r>
              <a:rPr lang="en-IN" smtClean="0"/>
              <a:t>or interruption—10</a:t>
            </a:r>
            <a:r>
              <a:rPr lang="en-IN" dirty="0" smtClean="0"/>
              <a:t>% of patients—significantly increase the complexity of surgical repair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CONNECTIONS OF THE GREAT ARTERIES TO THE VENTRICLES</a:t>
            </a:r>
            <a:endParaRPr lang="en-IN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   The aorta and main pulmonary artery are separated by an outlet septum -exclusively in the right ventricle</a:t>
            </a:r>
          </a:p>
          <a:p>
            <a:pPr>
              <a:buNone/>
            </a:pPr>
            <a:r>
              <a:rPr lang="en-IN" dirty="0" smtClean="0"/>
              <a:t>   The position of the outlet septum establishes two types of </a:t>
            </a:r>
            <a:r>
              <a:rPr lang="en-IN" dirty="0" err="1" smtClean="0"/>
              <a:t>infundibular</a:t>
            </a:r>
            <a:r>
              <a:rPr lang="en-IN" dirty="0" smtClean="0"/>
              <a:t> relationships- </a:t>
            </a:r>
          </a:p>
          <a:p>
            <a:r>
              <a:rPr lang="en-IN" dirty="0" smtClean="0"/>
              <a:t>Anterior/ posterior</a:t>
            </a:r>
          </a:p>
          <a:p>
            <a:r>
              <a:rPr lang="en-IN" dirty="0" smtClean="0"/>
              <a:t>Side-by-side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587" y="1563687"/>
            <a:ext cx="73628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1568450" y="1524000"/>
          <a:ext cx="6096000" cy="4648200"/>
        </p:xfrm>
        <a:graphic>
          <a:graphicData uri="http://schemas.openxmlformats.org/presentationml/2006/ole">
            <p:oleObj spid="_x0000_s2050" name="Presentation" r:id="rId3" imgW="2743157" imgH="2057521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CLINICAL CLASSIFICATION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More common types</a:t>
            </a:r>
          </a:p>
          <a:p>
            <a:r>
              <a:rPr lang="en-IN" dirty="0" smtClean="0"/>
              <a:t>A. </a:t>
            </a:r>
            <a:r>
              <a:rPr lang="en-IN" dirty="0" err="1" smtClean="0"/>
              <a:t>Subaortic</a:t>
            </a:r>
            <a:r>
              <a:rPr lang="en-IN" dirty="0" smtClean="0"/>
              <a:t> VSD without pulmonary </a:t>
            </a:r>
            <a:r>
              <a:rPr lang="en-IN" dirty="0" err="1" smtClean="0"/>
              <a:t>stenosis</a:t>
            </a:r>
            <a:endParaRPr lang="en-IN" dirty="0" smtClean="0"/>
          </a:p>
          <a:p>
            <a:pPr>
              <a:buNone/>
            </a:pPr>
            <a:r>
              <a:rPr lang="en-IN" dirty="0" smtClean="0"/>
              <a:t>         1. Low PVR</a:t>
            </a:r>
          </a:p>
          <a:p>
            <a:pPr>
              <a:buNone/>
            </a:pPr>
            <a:r>
              <a:rPr lang="en-IN" dirty="0" smtClean="0"/>
              <a:t>         2. High PVR</a:t>
            </a:r>
          </a:p>
          <a:p>
            <a:pPr>
              <a:buNone/>
            </a:pPr>
            <a:r>
              <a:rPr lang="en-IN" dirty="0" smtClean="0"/>
              <a:t>B. </a:t>
            </a:r>
            <a:r>
              <a:rPr lang="en-IN" dirty="0" err="1" smtClean="0"/>
              <a:t>Subpulmonary</a:t>
            </a:r>
            <a:r>
              <a:rPr lang="en-IN" dirty="0" smtClean="0"/>
              <a:t> VSD without pulmonary </a:t>
            </a:r>
            <a:r>
              <a:rPr lang="en-IN" dirty="0" err="1" smtClean="0"/>
              <a:t>stenosis</a:t>
            </a:r>
            <a:endParaRPr lang="en-IN" dirty="0" smtClean="0"/>
          </a:p>
          <a:p>
            <a:pPr>
              <a:buNone/>
            </a:pPr>
            <a:r>
              <a:rPr lang="en-IN" dirty="0" smtClean="0"/>
              <a:t>        1. Low PVR</a:t>
            </a:r>
          </a:p>
          <a:p>
            <a:pPr>
              <a:buNone/>
            </a:pPr>
            <a:r>
              <a:rPr lang="en-IN" dirty="0" smtClean="0"/>
              <a:t>        2. High PVR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DORV</a:t>
            </a:r>
            <a:endParaRPr lang="en-IN" dirty="0"/>
          </a:p>
        </p:txBody>
      </p:sp>
      <p:pic>
        <p:nvPicPr>
          <p:cNvPr id="4" name="Content Placeholder 3" descr="DORV 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78468" cy="3888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DORV</a:t>
            </a:r>
            <a:endParaRPr lang="en-IN" dirty="0"/>
          </a:p>
        </p:txBody>
      </p:sp>
      <p:pic>
        <p:nvPicPr>
          <p:cNvPr id="4" name="Content Placeholder 3" descr="DORV 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74959" y="1219200"/>
            <a:ext cx="4594082" cy="493712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CLINICAL CLASSIFICATION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Less common types</a:t>
            </a:r>
          </a:p>
          <a:p>
            <a:r>
              <a:rPr lang="en-IN" dirty="0" smtClean="0"/>
              <a:t>A. Doubly committed VSD</a:t>
            </a:r>
          </a:p>
          <a:p>
            <a:r>
              <a:rPr lang="en-IN" dirty="0" smtClean="0"/>
              <a:t>B. Uncommitted VSD</a:t>
            </a:r>
          </a:p>
          <a:p>
            <a:r>
              <a:rPr lang="en-IN" dirty="0" smtClean="0"/>
              <a:t>C. Intact ventricular septum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HISTORY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Major clinical patterns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1.  </a:t>
            </a:r>
            <a:r>
              <a:rPr lang="en-IN" dirty="0" err="1" smtClean="0"/>
              <a:t>Subaortic</a:t>
            </a:r>
            <a:r>
              <a:rPr lang="en-IN" dirty="0" smtClean="0"/>
              <a:t> VSD </a:t>
            </a:r>
          </a:p>
          <a:p>
            <a:pPr>
              <a:buNone/>
            </a:pPr>
            <a:r>
              <a:rPr lang="en-IN" dirty="0" smtClean="0"/>
              <a:t>        No pulmonary </a:t>
            </a:r>
            <a:r>
              <a:rPr lang="en-IN" dirty="0" err="1" smtClean="0"/>
              <a:t>stenosis</a:t>
            </a:r>
            <a:endParaRPr lang="en-IN" dirty="0" smtClean="0"/>
          </a:p>
          <a:p>
            <a:pPr>
              <a:buNone/>
            </a:pPr>
            <a:r>
              <a:rPr lang="en-IN" dirty="0" smtClean="0"/>
              <a:t>        low PVR</a:t>
            </a:r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r>
              <a:rPr lang="en-IN" dirty="0" smtClean="0"/>
              <a:t>          Non restrictive </a:t>
            </a:r>
            <a:r>
              <a:rPr lang="en-IN" dirty="0" err="1" smtClean="0"/>
              <a:t>perimembranous</a:t>
            </a:r>
            <a:r>
              <a:rPr lang="en-IN" dirty="0" smtClean="0"/>
              <a:t> VSD</a:t>
            </a:r>
            <a:endParaRPr lang="en-IN" dirty="0"/>
          </a:p>
        </p:txBody>
      </p:sp>
      <p:sp>
        <p:nvSpPr>
          <p:cNvPr id="6" name="Down Arrow 5"/>
          <p:cNvSpPr/>
          <p:nvPr/>
        </p:nvSpPr>
        <p:spPr>
          <a:xfrm>
            <a:off x="3352800" y="2514600"/>
            <a:ext cx="6096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Subaortic</a:t>
            </a:r>
            <a:r>
              <a:rPr lang="en-IN" dirty="0" smtClean="0"/>
              <a:t> VSD + low PVR</a:t>
            </a:r>
            <a:endParaRPr lang="en-IN" dirty="0"/>
          </a:p>
        </p:txBody>
      </p:sp>
      <p:pic>
        <p:nvPicPr>
          <p:cNvPr id="4" name="Content Placeholder 3" descr="DORV classificatio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51516" t="22388" r="35058" b="44776"/>
          <a:stretch>
            <a:fillRect/>
          </a:stretch>
        </p:blipFill>
        <p:spPr>
          <a:xfrm>
            <a:off x="2895600" y="2133600"/>
            <a:ext cx="2362200" cy="3248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Major clinical patterns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2. </a:t>
            </a:r>
            <a:r>
              <a:rPr lang="en-IN" dirty="0" err="1" smtClean="0"/>
              <a:t>Subaortic</a:t>
            </a:r>
            <a:r>
              <a:rPr lang="en-IN" dirty="0" smtClean="0"/>
              <a:t> VSD</a:t>
            </a:r>
          </a:p>
          <a:p>
            <a:pPr>
              <a:buNone/>
            </a:pPr>
            <a:r>
              <a:rPr lang="en-IN" dirty="0" smtClean="0"/>
              <a:t>        No pulmonary </a:t>
            </a:r>
            <a:r>
              <a:rPr lang="en-IN" dirty="0" err="1" smtClean="0"/>
              <a:t>stenosis</a:t>
            </a:r>
            <a:endParaRPr lang="en-IN" dirty="0" smtClean="0"/>
          </a:p>
          <a:p>
            <a:pPr>
              <a:buNone/>
            </a:pPr>
            <a:r>
              <a:rPr lang="en-IN" dirty="0" smtClean="0"/>
              <a:t>        High PVR</a:t>
            </a:r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r>
              <a:rPr lang="en-IN" dirty="0" smtClean="0"/>
              <a:t>            </a:t>
            </a:r>
            <a:r>
              <a:rPr lang="en-IN" dirty="0" err="1" smtClean="0"/>
              <a:t>Eisenmenger</a:t>
            </a:r>
            <a:r>
              <a:rPr lang="en-IN" dirty="0" smtClean="0"/>
              <a:t> syndrome</a:t>
            </a:r>
          </a:p>
          <a:p>
            <a:endParaRPr lang="en-IN" dirty="0"/>
          </a:p>
        </p:txBody>
      </p:sp>
      <p:sp>
        <p:nvSpPr>
          <p:cNvPr id="4" name="Down Arrow 3"/>
          <p:cNvSpPr/>
          <p:nvPr/>
        </p:nvSpPr>
        <p:spPr>
          <a:xfrm>
            <a:off x="3429000" y="2438400"/>
            <a:ext cx="3810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Subaortic</a:t>
            </a:r>
            <a:r>
              <a:rPr lang="en-IN" dirty="0" smtClean="0"/>
              <a:t> VSD + high PVR</a:t>
            </a:r>
            <a:endParaRPr lang="en-IN" dirty="0"/>
          </a:p>
        </p:txBody>
      </p:sp>
      <p:pic>
        <p:nvPicPr>
          <p:cNvPr id="4" name="Content Placeholder 3" descr="DORV classificatio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63252" t="23571" r="21603" b="44440"/>
          <a:stretch>
            <a:fillRect/>
          </a:stretch>
        </p:blipFill>
        <p:spPr>
          <a:xfrm>
            <a:off x="2438400" y="2133600"/>
            <a:ext cx="3124200" cy="3709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Major clinical patterns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3. </a:t>
            </a:r>
            <a:r>
              <a:rPr lang="en-IN" dirty="0" err="1" smtClean="0"/>
              <a:t>Subaortic</a:t>
            </a:r>
            <a:r>
              <a:rPr lang="en-IN" dirty="0" smtClean="0"/>
              <a:t> VSD</a:t>
            </a:r>
          </a:p>
          <a:p>
            <a:pPr>
              <a:buNone/>
            </a:pPr>
            <a:r>
              <a:rPr lang="en-IN" dirty="0" smtClean="0"/>
              <a:t>       pulmonary </a:t>
            </a:r>
            <a:r>
              <a:rPr lang="en-IN" dirty="0" err="1" smtClean="0"/>
              <a:t>stenosis</a:t>
            </a: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r>
              <a:rPr lang="en-IN" dirty="0" smtClean="0"/>
              <a:t>  </a:t>
            </a:r>
          </a:p>
          <a:p>
            <a:pPr>
              <a:buNone/>
            </a:pPr>
            <a:r>
              <a:rPr lang="en-IN" dirty="0" smtClean="0"/>
              <a:t>        </a:t>
            </a:r>
            <a:r>
              <a:rPr lang="en-IN" dirty="0" err="1" smtClean="0"/>
              <a:t>Tetrology</a:t>
            </a:r>
            <a:r>
              <a:rPr lang="en-IN" dirty="0" smtClean="0"/>
              <a:t> of </a:t>
            </a:r>
            <a:r>
              <a:rPr lang="en-IN" dirty="0" err="1" smtClean="0"/>
              <a:t>Fallot</a:t>
            </a:r>
            <a:endParaRPr lang="en-IN" dirty="0" smtClean="0"/>
          </a:p>
        </p:txBody>
      </p:sp>
      <p:sp>
        <p:nvSpPr>
          <p:cNvPr id="4" name="Down Arrow 3"/>
          <p:cNvSpPr/>
          <p:nvPr/>
        </p:nvSpPr>
        <p:spPr>
          <a:xfrm>
            <a:off x="2286000" y="2438400"/>
            <a:ext cx="3810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Aubaortic</a:t>
            </a:r>
            <a:r>
              <a:rPr lang="en-IN" dirty="0" smtClean="0"/>
              <a:t> VSD + PS</a:t>
            </a:r>
            <a:endParaRPr lang="en-IN" dirty="0"/>
          </a:p>
        </p:txBody>
      </p:sp>
      <p:pic>
        <p:nvPicPr>
          <p:cNvPr id="4" name="Content Placeholder 3" descr="DORV classificatio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51893" t="54590" r="34855" b="14135"/>
          <a:stretch>
            <a:fillRect/>
          </a:stretch>
        </p:blipFill>
        <p:spPr>
          <a:xfrm>
            <a:off x="2895600" y="2362200"/>
            <a:ext cx="2514600" cy="33364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Major clinical patterns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4. </a:t>
            </a:r>
            <a:r>
              <a:rPr lang="en-IN" dirty="0" err="1" smtClean="0"/>
              <a:t>Subpulmonary</a:t>
            </a:r>
            <a:r>
              <a:rPr lang="en-IN" dirty="0" smtClean="0"/>
              <a:t> VSD </a:t>
            </a:r>
          </a:p>
          <a:p>
            <a:pPr>
              <a:buNone/>
            </a:pPr>
            <a:r>
              <a:rPr lang="en-IN" dirty="0" smtClean="0"/>
              <a:t>        No Pulmonary </a:t>
            </a:r>
            <a:r>
              <a:rPr lang="en-IN" dirty="0" err="1" smtClean="0"/>
              <a:t>stenosis</a:t>
            </a: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r>
              <a:rPr lang="en-IN" dirty="0" smtClean="0"/>
              <a:t>      </a:t>
            </a:r>
          </a:p>
          <a:p>
            <a:pPr>
              <a:buNone/>
            </a:pPr>
            <a:r>
              <a:rPr lang="en-IN" dirty="0" smtClean="0"/>
              <a:t>          Transposition of Great Arteries</a:t>
            </a:r>
          </a:p>
          <a:p>
            <a:pPr>
              <a:buNone/>
            </a:pPr>
            <a:r>
              <a:rPr lang="en-IN" dirty="0" smtClean="0"/>
              <a:t>         </a:t>
            </a:r>
            <a:endParaRPr lang="en-IN" dirty="0"/>
          </a:p>
        </p:txBody>
      </p:sp>
      <p:sp>
        <p:nvSpPr>
          <p:cNvPr id="4" name="Down Arrow 3"/>
          <p:cNvSpPr/>
          <p:nvPr/>
        </p:nvSpPr>
        <p:spPr>
          <a:xfrm>
            <a:off x="2819400" y="2209800"/>
            <a:ext cx="3048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Supulmonary</a:t>
            </a:r>
            <a:r>
              <a:rPr lang="en-IN" dirty="0" smtClean="0"/>
              <a:t> VSD</a:t>
            </a:r>
            <a:endParaRPr lang="en-IN" dirty="0"/>
          </a:p>
        </p:txBody>
      </p:sp>
      <p:pic>
        <p:nvPicPr>
          <p:cNvPr id="4" name="Content Placeholder 3" descr="DORV classificatio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64199" t="55560" r="23496" b="15819"/>
          <a:stretch>
            <a:fillRect/>
          </a:stretch>
        </p:blipFill>
        <p:spPr>
          <a:xfrm>
            <a:off x="2895600" y="2209800"/>
            <a:ext cx="2743200" cy="3587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Clinical Classification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The location of the ventricular </a:t>
            </a:r>
            <a:r>
              <a:rPr lang="en-IN" dirty="0" err="1" smtClean="0"/>
              <a:t>septal</a:t>
            </a:r>
            <a:r>
              <a:rPr lang="en-IN" dirty="0" smtClean="0"/>
              <a:t> defect is the major determinant of </a:t>
            </a:r>
            <a:r>
              <a:rPr lang="en-IN" dirty="0" err="1" smtClean="0"/>
              <a:t>intracardiac</a:t>
            </a:r>
            <a:r>
              <a:rPr lang="en-IN" dirty="0" smtClean="0"/>
              <a:t> streaming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Obstruction to ventricular outflow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Pulmonary </a:t>
            </a:r>
            <a:r>
              <a:rPr lang="en-IN" dirty="0" err="1" smtClean="0"/>
              <a:t>stenosis</a:t>
            </a:r>
            <a:r>
              <a:rPr lang="en-IN" dirty="0" smtClean="0"/>
              <a:t> -- 40% to 70% DORV with </a:t>
            </a:r>
            <a:r>
              <a:rPr lang="en-IN" dirty="0" err="1" smtClean="0"/>
              <a:t>subaortic</a:t>
            </a:r>
            <a:r>
              <a:rPr lang="en-IN" dirty="0" smtClean="0"/>
              <a:t> VSD</a:t>
            </a:r>
          </a:p>
          <a:p>
            <a:r>
              <a:rPr lang="en-IN" dirty="0" smtClean="0"/>
              <a:t>Underdeveloped </a:t>
            </a:r>
            <a:r>
              <a:rPr lang="en-IN" dirty="0" err="1" smtClean="0"/>
              <a:t>subpulmonary</a:t>
            </a:r>
            <a:r>
              <a:rPr lang="en-IN" dirty="0" smtClean="0"/>
              <a:t> </a:t>
            </a:r>
            <a:r>
              <a:rPr lang="en-IN" dirty="0" err="1" smtClean="0"/>
              <a:t>conus</a:t>
            </a:r>
            <a:r>
              <a:rPr lang="en-IN" dirty="0" smtClean="0"/>
              <a:t> or by a </a:t>
            </a:r>
            <a:r>
              <a:rPr lang="en-IN" dirty="0" err="1" smtClean="0"/>
              <a:t>stenotic</a:t>
            </a:r>
            <a:r>
              <a:rPr lang="en-IN" dirty="0" smtClean="0"/>
              <a:t> bicuspid pulmonary valve</a:t>
            </a:r>
          </a:p>
          <a:p>
            <a:r>
              <a:rPr lang="en-IN" dirty="0" smtClean="0"/>
              <a:t>Aortic </a:t>
            </a:r>
            <a:r>
              <a:rPr lang="en-IN" dirty="0" err="1" smtClean="0"/>
              <a:t>stenosis</a:t>
            </a:r>
            <a:r>
              <a:rPr lang="en-IN" dirty="0" smtClean="0"/>
              <a:t> can also be caused by an underdeveloped </a:t>
            </a:r>
            <a:r>
              <a:rPr lang="en-IN" dirty="0" err="1" smtClean="0"/>
              <a:t>subaortic</a:t>
            </a:r>
            <a:r>
              <a:rPr lang="en-IN" dirty="0" smtClean="0"/>
              <a:t> </a:t>
            </a:r>
            <a:r>
              <a:rPr lang="en-IN" dirty="0" err="1" smtClean="0"/>
              <a:t>infundibulum</a:t>
            </a:r>
            <a:r>
              <a:rPr lang="en-IN" dirty="0" smtClean="0"/>
              <a:t>, which occurs in about 50% of cases with a </a:t>
            </a:r>
            <a:r>
              <a:rPr lang="en-IN" dirty="0" err="1" smtClean="0"/>
              <a:t>subaortic</a:t>
            </a:r>
            <a:r>
              <a:rPr lang="en-IN" dirty="0" smtClean="0"/>
              <a:t> ventricular </a:t>
            </a:r>
            <a:r>
              <a:rPr lang="en-IN" dirty="0" err="1" smtClean="0"/>
              <a:t>septal</a:t>
            </a:r>
            <a:r>
              <a:rPr lang="en-IN" dirty="0" smtClean="0"/>
              <a:t> defect.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DORV with </a:t>
            </a:r>
            <a:r>
              <a:rPr lang="en-IN" dirty="0" err="1" smtClean="0"/>
              <a:t>subaortic</a:t>
            </a:r>
            <a:r>
              <a:rPr lang="en-IN" dirty="0" smtClean="0"/>
              <a:t> VSD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Isolated </a:t>
            </a:r>
            <a:r>
              <a:rPr lang="en-IN" dirty="0" err="1" smtClean="0"/>
              <a:t>nonrestrictive</a:t>
            </a:r>
            <a:r>
              <a:rPr lang="en-IN" dirty="0" smtClean="0"/>
              <a:t> </a:t>
            </a:r>
            <a:r>
              <a:rPr lang="en-IN" dirty="0" err="1" smtClean="0"/>
              <a:t>perimembranous</a:t>
            </a:r>
            <a:r>
              <a:rPr lang="en-IN" dirty="0" smtClean="0"/>
              <a:t> VSD</a:t>
            </a:r>
          </a:p>
          <a:p>
            <a:r>
              <a:rPr lang="en-IN" dirty="0" smtClean="0"/>
              <a:t>Defect is </a:t>
            </a:r>
            <a:r>
              <a:rPr lang="en-IN" dirty="0" err="1" smtClean="0"/>
              <a:t>commited</a:t>
            </a:r>
            <a:r>
              <a:rPr lang="en-IN" dirty="0" smtClean="0"/>
              <a:t> to Aorta—LV blood enters aorta</a:t>
            </a:r>
          </a:p>
          <a:p>
            <a:r>
              <a:rPr lang="en-IN" dirty="0" smtClean="0"/>
              <a:t>Low PVR– LV blood enters pulmonary circulation—RV blood streams exclusively – PA</a:t>
            </a:r>
          </a:p>
          <a:p>
            <a:r>
              <a:rPr lang="en-IN" dirty="0" smtClean="0"/>
              <a:t>Pulmonary blood flow –increased</a:t>
            </a:r>
          </a:p>
          <a:p>
            <a:r>
              <a:rPr lang="en-IN" dirty="0" smtClean="0"/>
              <a:t>SpO2 Normal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DORV with </a:t>
            </a:r>
            <a:r>
              <a:rPr lang="en-IN" dirty="0" err="1" smtClean="0"/>
              <a:t>subaortic</a:t>
            </a:r>
            <a:r>
              <a:rPr lang="en-IN" dirty="0" smtClean="0"/>
              <a:t> VSD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PVR rises – RV blood diverted to Aorta– LV blood diverted away from PT</a:t>
            </a:r>
          </a:p>
          <a:p>
            <a:r>
              <a:rPr lang="en-IN" dirty="0" smtClean="0"/>
              <a:t>Pulmonary blood flow declines and aortic saturation declines– </a:t>
            </a:r>
            <a:r>
              <a:rPr lang="en-IN" dirty="0" err="1" smtClean="0"/>
              <a:t>Eisenmengers</a:t>
            </a:r>
            <a:r>
              <a:rPr lang="en-IN" dirty="0" smtClean="0"/>
              <a:t> syndrome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Clinical features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Clinical manifestations- resemble </a:t>
            </a:r>
            <a:r>
              <a:rPr lang="en-IN" dirty="0" err="1" smtClean="0"/>
              <a:t>nonrestrictive</a:t>
            </a:r>
            <a:r>
              <a:rPr lang="en-IN" dirty="0" smtClean="0"/>
              <a:t> </a:t>
            </a:r>
            <a:r>
              <a:rPr lang="en-IN" dirty="0" err="1" smtClean="0"/>
              <a:t>perimembranous</a:t>
            </a:r>
            <a:r>
              <a:rPr lang="en-IN" dirty="0" smtClean="0"/>
              <a:t> VSD</a:t>
            </a:r>
          </a:p>
          <a:p>
            <a:r>
              <a:rPr lang="en-IN" dirty="0" smtClean="0"/>
              <a:t>Male : female 1.7 : 1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History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Murmur – from birth</a:t>
            </a:r>
          </a:p>
          <a:p>
            <a:r>
              <a:rPr lang="en-IN" dirty="0" smtClean="0"/>
              <a:t>Intensity of murmur increases </a:t>
            </a:r>
          </a:p>
          <a:p>
            <a:r>
              <a:rPr lang="en-IN" dirty="0" smtClean="0"/>
              <a:t>Increased pulmonary blood flow– LV volume overload– CHF</a:t>
            </a:r>
          </a:p>
          <a:p>
            <a:r>
              <a:rPr lang="en-IN" dirty="0" smtClean="0"/>
              <a:t>Poor growth and development</a:t>
            </a:r>
          </a:p>
          <a:p>
            <a:r>
              <a:rPr lang="en-IN" dirty="0" smtClean="0"/>
              <a:t>Cyanosis- mild or absent</a:t>
            </a:r>
          </a:p>
          <a:p>
            <a:r>
              <a:rPr lang="en-IN" dirty="0" smtClean="0"/>
              <a:t>Rise in PVR- curtails PBF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Physical appearance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Transient neonatal cyanosis- transient elevation in PVR</a:t>
            </a:r>
          </a:p>
          <a:p>
            <a:r>
              <a:rPr lang="en-IN" dirty="0" smtClean="0"/>
              <a:t>Congestive heart failure</a:t>
            </a:r>
          </a:p>
          <a:p>
            <a:r>
              <a:rPr lang="en-IN" dirty="0" err="1" smtClean="0"/>
              <a:t>Eisenmenger’s</a:t>
            </a:r>
            <a:r>
              <a:rPr lang="en-IN" dirty="0" smtClean="0"/>
              <a:t> syndrome- cyanosis and clubbing</a:t>
            </a:r>
          </a:p>
          <a:p>
            <a:r>
              <a:rPr lang="en-IN" dirty="0" err="1" smtClean="0"/>
              <a:t>Trisomy</a:t>
            </a:r>
            <a:r>
              <a:rPr lang="en-IN" dirty="0" smtClean="0"/>
              <a:t> 18- </a:t>
            </a:r>
            <a:r>
              <a:rPr lang="en-IN" dirty="0" err="1" smtClean="0"/>
              <a:t>clinodactyly</a:t>
            </a:r>
            <a:r>
              <a:rPr lang="en-IN" dirty="0" smtClean="0"/>
              <a:t>, rocker bottom feet and lax skin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IN" sz="2000" dirty="0" smtClean="0"/>
              <a:t>TRISOMY 18</a:t>
            </a:r>
            <a:endParaRPr lang="en-IN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0"/>
            <a:ext cx="5312686" cy="372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53340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6-week-old male with the characteristic clenched fists, overlapping fingers (</a:t>
            </a:r>
            <a:r>
              <a:rPr lang="en-IN" dirty="0" err="1" smtClean="0"/>
              <a:t>clinodactyly</a:t>
            </a:r>
            <a:r>
              <a:rPr lang="en-IN" dirty="0" smtClean="0"/>
              <a:t>), lax skin, and rocker-bottom feet . </a:t>
            </a:r>
          </a:p>
          <a:p>
            <a:r>
              <a:rPr lang="en-IN" dirty="0" smtClean="0"/>
              <a:t>The infant had double outlet right ventricle with a </a:t>
            </a:r>
            <a:r>
              <a:rPr lang="en-IN" dirty="0" err="1" smtClean="0"/>
              <a:t>subaortic</a:t>
            </a:r>
            <a:r>
              <a:rPr lang="en-IN" dirty="0" smtClean="0"/>
              <a:t> ventricular </a:t>
            </a:r>
            <a:r>
              <a:rPr lang="en-IN" dirty="0" err="1" smtClean="0"/>
              <a:t>septal</a:t>
            </a:r>
            <a:r>
              <a:rPr lang="en-IN" dirty="0" smtClean="0"/>
              <a:t> defect.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Physical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Arterial pulse- brisk</a:t>
            </a:r>
          </a:p>
          <a:p>
            <a:r>
              <a:rPr lang="en-IN" dirty="0" smtClean="0"/>
              <a:t>Later rise in PVR- normalises pulse</a:t>
            </a:r>
          </a:p>
          <a:p>
            <a:r>
              <a:rPr lang="en-IN" dirty="0" smtClean="0"/>
              <a:t>CHF--JVP -A wave, V wave and mean pressure are elevated</a:t>
            </a:r>
          </a:p>
          <a:p>
            <a:r>
              <a:rPr lang="en-IN" dirty="0" smtClean="0"/>
              <a:t>Hyperactive </a:t>
            </a:r>
            <a:r>
              <a:rPr lang="en-IN" dirty="0" err="1" smtClean="0"/>
              <a:t>precordium</a:t>
            </a:r>
            <a:r>
              <a:rPr lang="en-IN" dirty="0" smtClean="0"/>
              <a:t> with Harrison’s grooves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Impulse of a dilated hypertensive pulmonary trunk </a:t>
            </a:r>
          </a:p>
          <a:p>
            <a:r>
              <a:rPr lang="en-IN" dirty="0" smtClean="0"/>
              <a:t>Palpable P2</a:t>
            </a:r>
          </a:p>
          <a:p>
            <a:r>
              <a:rPr lang="en-IN" dirty="0" smtClean="0"/>
              <a:t>Thrill generated by VSD is maximal in the third and fourth </a:t>
            </a:r>
            <a:r>
              <a:rPr lang="en-IN" dirty="0" err="1" smtClean="0"/>
              <a:t>intercostal</a:t>
            </a:r>
            <a:r>
              <a:rPr lang="en-IN" dirty="0" smtClean="0"/>
              <a:t> spaces at the left </a:t>
            </a:r>
            <a:r>
              <a:rPr lang="en-IN" dirty="0" err="1" smtClean="0"/>
              <a:t>sternal</a:t>
            </a:r>
            <a:r>
              <a:rPr lang="en-IN" dirty="0" smtClean="0"/>
              <a:t> border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PVR rises- left ventricular impulse </a:t>
            </a:r>
            <a:r>
              <a:rPr lang="en-IN" dirty="0" err="1" smtClean="0"/>
              <a:t>inconspicious</a:t>
            </a:r>
            <a:endParaRPr lang="en-IN" dirty="0" smtClean="0"/>
          </a:p>
          <a:p>
            <a:r>
              <a:rPr lang="en-IN" dirty="0" smtClean="0"/>
              <a:t>Right ventricular impulse, the palpable pulmonary trunk, and the palpable pulmonary closure sound persist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Auscultation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S1 soft ( PR interval prolonged)</a:t>
            </a:r>
          </a:p>
          <a:p>
            <a:r>
              <a:rPr lang="en-IN" dirty="0" smtClean="0"/>
              <a:t>S2- P2 loud, A2 loud</a:t>
            </a:r>
          </a:p>
          <a:p>
            <a:r>
              <a:rPr lang="en-IN" dirty="0" err="1" smtClean="0"/>
              <a:t>Inspiratory</a:t>
            </a:r>
            <a:r>
              <a:rPr lang="en-IN" dirty="0" smtClean="0"/>
              <a:t> splitting preserved</a:t>
            </a:r>
          </a:p>
          <a:p>
            <a:r>
              <a:rPr lang="en-IN" dirty="0" err="1" smtClean="0"/>
              <a:t>Holosystolic</a:t>
            </a:r>
            <a:r>
              <a:rPr lang="en-IN" dirty="0" smtClean="0"/>
              <a:t> murmur- 3</a:t>
            </a:r>
            <a:r>
              <a:rPr lang="en-IN" baseline="30000" dirty="0" smtClean="0"/>
              <a:t>rd</a:t>
            </a:r>
            <a:r>
              <a:rPr lang="en-IN" dirty="0" smtClean="0"/>
              <a:t>, 4</a:t>
            </a:r>
            <a:r>
              <a:rPr lang="en-IN" baseline="30000" dirty="0" smtClean="0"/>
              <a:t>th</a:t>
            </a:r>
            <a:r>
              <a:rPr lang="en-IN" dirty="0" smtClean="0"/>
              <a:t> ICS</a:t>
            </a:r>
          </a:p>
          <a:p>
            <a:r>
              <a:rPr lang="en-IN" dirty="0" smtClean="0"/>
              <a:t>Apical MDM</a:t>
            </a:r>
          </a:p>
          <a:p>
            <a:pPr>
              <a:buNone/>
            </a:pPr>
            <a:r>
              <a:rPr lang="en-IN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INCIDENCE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&lt;1% of congenital heart disease</a:t>
            </a:r>
          </a:p>
          <a:p>
            <a:r>
              <a:rPr lang="en-IN" dirty="0" smtClean="0"/>
              <a:t>0.06 cases per 1000 live births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Elevated PVR</a:t>
            </a:r>
          </a:p>
          <a:p>
            <a:r>
              <a:rPr lang="en-IN" dirty="0" smtClean="0"/>
              <a:t>VSD murmur- softer and </a:t>
            </a:r>
            <a:r>
              <a:rPr lang="en-IN" dirty="0" err="1" smtClean="0"/>
              <a:t>decrescento</a:t>
            </a:r>
            <a:r>
              <a:rPr lang="en-IN" dirty="0" smtClean="0"/>
              <a:t> but does not disappear</a:t>
            </a:r>
          </a:p>
          <a:p>
            <a:r>
              <a:rPr lang="en-IN" dirty="0" err="1" smtClean="0"/>
              <a:t>Eisenmenger</a:t>
            </a:r>
            <a:r>
              <a:rPr lang="en-IN" dirty="0" smtClean="0"/>
              <a:t> syndrome- Pulmonary EC, loud single S2, Graham Steel murmur</a:t>
            </a:r>
          </a:p>
          <a:p>
            <a:r>
              <a:rPr lang="en-IN" dirty="0" smtClean="0"/>
              <a:t>DORV suspected- PBF remains increased in the presence of cyanosis and when a soft decrescendo systolic murmur persists at the left </a:t>
            </a:r>
            <a:r>
              <a:rPr lang="en-IN" dirty="0" err="1" smtClean="0"/>
              <a:t>sternal</a:t>
            </a:r>
            <a:r>
              <a:rPr lang="en-IN" dirty="0" smtClean="0"/>
              <a:t> edge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PR interval prolonged (long course of common AV bundle)</a:t>
            </a:r>
          </a:p>
          <a:p>
            <a:r>
              <a:rPr lang="en-IN" dirty="0" smtClean="0"/>
              <a:t>Peaked P waves and bifid broad left </a:t>
            </a:r>
            <a:r>
              <a:rPr lang="en-IN" dirty="0" err="1" smtClean="0"/>
              <a:t>atrial</a:t>
            </a:r>
            <a:r>
              <a:rPr lang="en-IN" dirty="0" smtClean="0"/>
              <a:t> P waves</a:t>
            </a:r>
          </a:p>
          <a:p>
            <a:r>
              <a:rPr lang="en-IN" dirty="0" smtClean="0"/>
              <a:t>Left axis deviation </a:t>
            </a:r>
          </a:p>
          <a:p>
            <a:r>
              <a:rPr lang="en-IN" dirty="0" smtClean="0"/>
              <a:t>Pulmonary </a:t>
            </a:r>
            <a:r>
              <a:rPr lang="en-IN" dirty="0" err="1" smtClean="0"/>
              <a:t>stenosis</a:t>
            </a:r>
            <a:r>
              <a:rPr lang="en-IN" dirty="0" smtClean="0"/>
              <a:t>- RAD</a:t>
            </a:r>
          </a:p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QRS duration normal</a:t>
            </a:r>
          </a:p>
          <a:p>
            <a:r>
              <a:rPr lang="en-IN" dirty="0" smtClean="0"/>
              <a:t>Sometimes RBBB</a:t>
            </a:r>
          </a:p>
          <a:p>
            <a:r>
              <a:rPr lang="en-IN" dirty="0" smtClean="0"/>
              <a:t>RVH- tall R in V1</a:t>
            </a:r>
          </a:p>
          <a:p>
            <a:r>
              <a:rPr lang="en-IN" dirty="0" smtClean="0"/>
              <a:t>Left ventricular volume overload- large RS in </a:t>
            </a:r>
            <a:r>
              <a:rPr lang="en-IN" dirty="0" err="1" smtClean="0"/>
              <a:t>midprecordial</a:t>
            </a:r>
            <a:r>
              <a:rPr lang="en-IN" dirty="0" smtClean="0"/>
              <a:t> leads and tall R waves- left </a:t>
            </a:r>
            <a:r>
              <a:rPr lang="en-IN" dirty="0" err="1" smtClean="0"/>
              <a:t>precordial</a:t>
            </a:r>
            <a:r>
              <a:rPr lang="en-IN" dirty="0" smtClean="0"/>
              <a:t> leads</a:t>
            </a:r>
          </a:p>
          <a:p>
            <a:r>
              <a:rPr lang="en-IN" dirty="0" smtClean="0"/>
              <a:t>Elevated PVR- RAD and pure RVH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ECG- DORV+ </a:t>
            </a:r>
            <a:r>
              <a:rPr lang="en-IN" dirty="0" err="1" smtClean="0"/>
              <a:t>subaortic</a:t>
            </a:r>
            <a:r>
              <a:rPr lang="en-IN" dirty="0" smtClean="0"/>
              <a:t> VSD</a:t>
            </a:r>
            <a:endParaRPr lang="en-IN" dirty="0"/>
          </a:p>
        </p:txBody>
      </p:sp>
      <p:pic>
        <p:nvPicPr>
          <p:cNvPr id="4" name="Content Placeholder 3" descr="ECG- 19-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-13482" b="25921"/>
          <a:stretch>
            <a:fillRect/>
          </a:stretch>
        </p:blipFill>
        <p:spPr>
          <a:xfrm>
            <a:off x="2057400" y="1183409"/>
            <a:ext cx="4135065" cy="3769591"/>
          </a:xfrm>
        </p:spPr>
      </p:pic>
      <p:sp>
        <p:nvSpPr>
          <p:cNvPr id="5" name="TextBox 4"/>
          <p:cNvSpPr txBox="1"/>
          <p:nvPr/>
        </p:nvSpPr>
        <p:spPr>
          <a:xfrm>
            <a:off x="381000" y="49530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 smtClean="0"/>
              <a:t>Acyanotic</a:t>
            </a:r>
            <a:r>
              <a:rPr lang="en-IN" dirty="0" smtClean="0"/>
              <a:t> 24-yearold woman with DORV + </a:t>
            </a:r>
            <a:r>
              <a:rPr lang="en-IN" dirty="0" err="1" smtClean="0"/>
              <a:t>Subaortic</a:t>
            </a:r>
            <a:r>
              <a:rPr lang="en-IN" dirty="0" smtClean="0"/>
              <a:t> VSD and a pulmonary to systemic flow ratio of 2 to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620000" cy="990600"/>
          </a:xfrm>
        </p:spPr>
        <p:txBody>
          <a:bodyPr>
            <a:normAutofit/>
          </a:bodyPr>
          <a:lstStyle/>
          <a:p>
            <a:r>
              <a:rPr lang="en-IN" sz="1800" dirty="0" smtClean="0"/>
              <a:t>6-week-old male with </a:t>
            </a:r>
            <a:r>
              <a:rPr lang="en-IN" sz="1800" dirty="0" err="1" smtClean="0"/>
              <a:t>trisomy</a:t>
            </a:r>
            <a:r>
              <a:rPr lang="en-IN" sz="1800" dirty="0" smtClean="0"/>
              <a:t> 18 </a:t>
            </a:r>
            <a:br>
              <a:rPr lang="en-IN" sz="1800" dirty="0" smtClean="0"/>
            </a:br>
            <a:r>
              <a:rPr lang="en-IN" sz="1800" dirty="0" smtClean="0"/>
              <a:t>DORV + </a:t>
            </a:r>
            <a:r>
              <a:rPr lang="en-IN" sz="1800" dirty="0" err="1" smtClean="0"/>
              <a:t>subaortic</a:t>
            </a:r>
            <a:r>
              <a:rPr lang="en-IN" sz="1800" dirty="0" smtClean="0"/>
              <a:t> VSD and moderately elevated PVR</a:t>
            </a:r>
            <a:endParaRPr lang="en-IN" sz="1800" dirty="0"/>
          </a:p>
        </p:txBody>
      </p:sp>
      <p:pic>
        <p:nvPicPr>
          <p:cNvPr id="4" name="Content Placeholder 3" descr="ECG- 19-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b="34518"/>
          <a:stretch>
            <a:fillRect/>
          </a:stretch>
        </p:blipFill>
        <p:spPr>
          <a:xfrm>
            <a:off x="2357512" y="1447800"/>
            <a:ext cx="3805163" cy="320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X Ray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Increased blood flow- VSD</a:t>
            </a:r>
          </a:p>
          <a:p>
            <a:r>
              <a:rPr lang="en-IN" dirty="0" smtClean="0"/>
              <a:t>Thymus is present</a:t>
            </a:r>
          </a:p>
          <a:p>
            <a:r>
              <a:rPr lang="en-IN" dirty="0" smtClean="0"/>
              <a:t>PT prominent</a:t>
            </a:r>
          </a:p>
          <a:p>
            <a:r>
              <a:rPr lang="en-IN" dirty="0" smtClean="0"/>
              <a:t>CHF- RA RV enlarged</a:t>
            </a:r>
          </a:p>
          <a:p>
            <a:r>
              <a:rPr lang="en-IN" dirty="0" smtClean="0"/>
              <a:t>Elevated PVR- </a:t>
            </a:r>
            <a:r>
              <a:rPr lang="en-IN" dirty="0" err="1" smtClean="0"/>
              <a:t>oligemia</a:t>
            </a:r>
            <a:endParaRPr lang="en-IN" dirty="0" smtClean="0"/>
          </a:p>
          <a:p>
            <a:r>
              <a:rPr lang="en-IN" dirty="0" smtClean="0"/>
              <a:t>X ray- </a:t>
            </a:r>
            <a:r>
              <a:rPr lang="en-IN" dirty="0" err="1" smtClean="0"/>
              <a:t>Eisenmenger</a:t>
            </a:r>
            <a:r>
              <a:rPr lang="en-IN" dirty="0" smtClean="0"/>
              <a:t>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IN" sz="2000" dirty="0" smtClean="0"/>
              <a:t>X-ray from an </a:t>
            </a:r>
            <a:r>
              <a:rPr lang="en-IN" sz="2000" dirty="0" err="1" smtClean="0"/>
              <a:t>acyanotic</a:t>
            </a:r>
            <a:r>
              <a:rPr lang="en-IN" sz="2000" dirty="0" smtClean="0"/>
              <a:t> 24-year-old woman with DORV, a </a:t>
            </a:r>
            <a:r>
              <a:rPr lang="en-IN" sz="2000" dirty="0" err="1" smtClean="0"/>
              <a:t>subaortic</a:t>
            </a:r>
            <a:r>
              <a:rPr lang="en-IN" sz="2000" dirty="0" smtClean="0"/>
              <a:t> VSD and a pulmonary-to-systemic flow ratio of 2 to 1</a:t>
            </a:r>
            <a:endParaRPr lang="en-IN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31046" r="52797"/>
          <a:stretch>
            <a:fillRect/>
          </a:stretch>
        </p:blipFill>
        <p:spPr bwMode="auto">
          <a:xfrm>
            <a:off x="1828800" y="1676400"/>
            <a:ext cx="3581400" cy="346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29000" y="3276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       PT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4648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       LV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54864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Pulmonary </a:t>
            </a:r>
            <a:r>
              <a:rPr lang="en-IN" sz="1400" dirty="0" err="1" smtClean="0"/>
              <a:t>vascularity</a:t>
            </a:r>
            <a:r>
              <a:rPr lang="en-IN" sz="1400" dirty="0" smtClean="0"/>
              <a:t> is increased</a:t>
            </a:r>
          </a:p>
          <a:p>
            <a:r>
              <a:rPr lang="en-IN" sz="1400" dirty="0" smtClean="0"/>
              <a:t> The x-ray resembles a </a:t>
            </a:r>
            <a:r>
              <a:rPr lang="en-IN" sz="1400" dirty="0" err="1" smtClean="0"/>
              <a:t>nonrestrictive</a:t>
            </a:r>
            <a:r>
              <a:rPr lang="en-IN" sz="1400" dirty="0" smtClean="0"/>
              <a:t> </a:t>
            </a:r>
            <a:r>
              <a:rPr lang="en-IN" sz="1400" dirty="0" err="1" smtClean="0"/>
              <a:t>perimembranous</a:t>
            </a:r>
            <a:r>
              <a:rPr lang="en-IN" sz="1400" dirty="0" smtClean="0"/>
              <a:t> VSD</a:t>
            </a:r>
            <a:endParaRPr lang="en-IN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1800" dirty="0" smtClean="0"/>
              <a:t>X-ray from a 53-year-old man with double outlet right ventricle, a </a:t>
            </a:r>
            <a:r>
              <a:rPr lang="en-IN" sz="1800" dirty="0" err="1" smtClean="0"/>
              <a:t>subaortic</a:t>
            </a:r>
            <a:r>
              <a:rPr lang="en-IN" sz="1800" dirty="0" smtClean="0"/>
              <a:t> VSD, and a pulmonary to systemic flow ratio of 1.7 to 1</a:t>
            </a:r>
            <a:endParaRPr lang="en-IN" sz="1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7954"/>
          <a:stretch>
            <a:fillRect/>
          </a:stretch>
        </p:blipFill>
        <p:spPr bwMode="auto">
          <a:xfrm>
            <a:off x="2286000" y="1371600"/>
            <a:ext cx="3520293" cy="448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Echo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smtClean="0"/>
              <a:t>The aorta arises entirely from the right ventricle, and the pulmonary trunk arises predominantly, if not entirely, from the right ventricle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The aortic root and pulmonary trunk are parallel and are separated by a prominent outlet septum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Pulmonary bifurcation and Aortic branches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Aorto</a:t>
            </a:r>
            <a:r>
              <a:rPr lang="en-IN" dirty="0" smtClean="0"/>
              <a:t> mitral discontinuity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VSD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In the short axis, the great arteries appear as double circles, with the aorta to the right of the pulmonary trunk</a:t>
            </a:r>
          </a:p>
          <a:p>
            <a:r>
              <a:rPr lang="en-IN" dirty="0" smtClean="0"/>
              <a:t>Bilateral </a:t>
            </a:r>
            <a:r>
              <a:rPr lang="en-IN" dirty="0" err="1" smtClean="0"/>
              <a:t>subarterial</a:t>
            </a:r>
            <a:r>
              <a:rPr lang="en-IN" dirty="0" smtClean="0"/>
              <a:t> </a:t>
            </a:r>
            <a:r>
              <a:rPr lang="en-IN" dirty="0" err="1" smtClean="0"/>
              <a:t>conuses</a:t>
            </a:r>
            <a:r>
              <a:rPr lang="en-IN" dirty="0" smtClean="0"/>
              <a:t> separate the aortic and pulmonary valves from the </a:t>
            </a:r>
            <a:r>
              <a:rPr lang="en-IN" dirty="0" err="1" smtClean="0"/>
              <a:t>atrioventricular</a:t>
            </a:r>
            <a:r>
              <a:rPr lang="en-IN" dirty="0" smtClean="0"/>
              <a:t> valves</a:t>
            </a:r>
          </a:p>
          <a:p>
            <a:r>
              <a:rPr lang="en-IN" dirty="0" smtClean="0"/>
              <a:t>Single coronary- 11%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EMBRYOLOGY</a:t>
            </a:r>
            <a:endParaRPr lang="en-IN" dirty="0"/>
          </a:p>
        </p:txBody>
      </p:sp>
      <p:pic>
        <p:nvPicPr>
          <p:cNvPr id="4" name="Content Placeholder 3" descr="heart tube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2133600"/>
            <a:ext cx="6553200" cy="304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Subaortic</a:t>
            </a:r>
            <a:r>
              <a:rPr lang="en-IN" dirty="0" smtClean="0"/>
              <a:t> VSD- Echo</a:t>
            </a:r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255712"/>
            <a:ext cx="63500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Echo </a:t>
            </a:r>
            <a:endParaRPr lang="en-IN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637" y="1306693"/>
            <a:ext cx="5414963" cy="445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CT angiogram</a:t>
            </a:r>
            <a:endParaRPr lang="en-IN" dirty="0"/>
          </a:p>
        </p:txBody>
      </p:sp>
      <p:pic>
        <p:nvPicPr>
          <p:cNvPr id="4" name="Content Placeholder 3" descr="Moss subaortic DORV 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2148291"/>
            <a:ext cx="3505199" cy="35407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3D printer cast</a:t>
            </a:r>
            <a:endParaRPr lang="en-IN" dirty="0"/>
          </a:p>
        </p:txBody>
      </p:sp>
      <p:pic>
        <p:nvPicPr>
          <p:cNvPr id="4" name="Content Placeholder 3" descr="DORV 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81043" y="2286000"/>
            <a:ext cx="6960577" cy="2895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600" dirty="0" smtClean="0"/>
              <a:t>DORV with </a:t>
            </a:r>
            <a:r>
              <a:rPr lang="en-IN" sz="2600" dirty="0" err="1" smtClean="0"/>
              <a:t>subaortic</a:t>
            </a:r>
            <a:r>
              <a:rPr lang="en-IN" sz="2600" dirty="0" smtClean="0"/>
              <a:t> VSD and Pulmonary </a:t>
            </a:r>
            <a:r>
              <a:rPr lang="en-IN" sz="2600" dirty="0" err="1" smtClean="0"/>
              <a:t>Stenosis</a:t>
            </a:r>
            <a:endParaRPr lang="en-IN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&gt; 50% of DORV and </a:t>
            </a:r>
            <a:r>
              <a:rPr lang="en-IN" dirty="0" err="1" smtClean="0"/>
              <a:t>subaortic</a:t>
            </a:r>
            <a:r>
              <a:rPr lang="en-IN" dirty="0" smtClean="0"/>
              <a:t> VSD have pulmonary </a:t>
            </a:r>
            <a:r>
              <a:rPr lang="en-IN" dirty="0" err="1" smtClean="0"/>
              <a:t>stenosis</a:t>
            </a:r>
            <a:endParaRPr lang="en-IN" dirty="0" smtClean="0"/>
          </a:p>
          <a:p>
            <a:r>
              <a:rPr lang="en-IN" dirty="0" smtClean="0"/>
              <a:t>Closely resemble- TOF</a:t>
            </a:r>
          </a:p>
          <a:p>
            <a:r>
              <a:rPr lang="en-IN" dirty="0" smtClean="0"/>
              <a:t>Pulmonary </a:t>
            </a:r>
            <a:r>
              <a:rPr lang="en-IN" dirty="0" err="1" smtClean="0"/>
              <a:t>stenosis</a:t>
            </a:r>
            <a:r>
              <a:rPr lang="en-IN" dirty="0" smtClean="0"/>
              <a:t>—VSD is almost always </a:t>
            </a:r>
            <a:r>
              <a:rPr lang="en-IN" dirty="0" err="1" smtClean="0"/>
              <a:t>subaortic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DORV with </a:t>
            </a:r>
            <a:r>
              <a:rPr lang="en-IN" dirty="0" err="1" smtClean="0"/>
              <a:t>subaortic</a:t>
            </a:r>
            <a:r>
              <a:rPr lang="en-IN" dirty="0" smtClean="0"/>
              <a:t> VSD + PS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PS diverts RV and LV blood away from pulmonary artery– into Aorta</a:t>
            </a:r>
          </a:p>
          <a:p>
            <a:r>
              <a:rPr lang="en-IN" dirty="0" smtClean="0"/>
              <a:t>Pulmonary blood flow and SpO2 fall</a:t>
            </a:r>
          </a:p>
          <a:p>
            <a:r>
              <a:rPr lang="en-IN" dirty="0" smtClean="0"/>
              <a:t>More severe pulmonary </a:t>
            </a:r>
            <a:r>
              <a:rPr lang="en-IN" dirty="0" err="1" smtClean="0"/>
              <a:t>stenosis</a:t>
            </a:r>
            <a:r>
              <a:rPr lang="en-IN" dirty="0" smtClean="0"/>
              <a:t>—more blood enters Aorta</a:t>
            </a:r>
          </a:p>
          <a:p>
            <a:r>
              <a:rPr lang="en-IN" dirty="0" smtClean="0"/>
              <a:t>Pulmonary </a:t>
            </a:r>
            <a:r>
              <a:rPr lang="en-IN" dirty="0" err="1" smtClean="0"/>
              <a:t>atresia</a:t>
            </a:r>
            <a:r>
              <a:rPr lang="en-IN" dirty="0" smtClean="0"/>
              <a:t>– all blood from both ventricles enters aorta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History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Pulmonary </a:t>
            </a:r>
            <a:r>
              <a:rPr lang="en-IN" dirty="0" err="1" smtClean="0"/>
              <a:t>stenosis</a:t>
            </a:r>
            <a:r>
              <a:rPr lang="en-IN" dirty="0" smtClean="0"/>
              <a:t>- mild to severe to </a:t>
            </a:r>
            <a:r>
              <a:rPr lang="en-IN" dirty="0" err="1" smtClean="0"/>
              <a:t>atresia</a:t>
            </a:r>
            <a:endParaRPr lang="en-IN" dirty="0" smtClean="0"/>
          </a:p>
          <a:p>
            <a:r>
              <a:rPr lang="en-IN" dirty="0" smtClean="0"/>
              <a:t>May be present at birth or progressive increase in severity</a:t>
            </a:r>
          </a:p>
          <a:p>
            <a:r>
              <a:rPr lang="en-IN" dirty="0" smtClean="0"/>
              <a:t>Squatting episodes seen</a:t>
            </a:r>
          </a:p>
          <a:p>
            <a:r>
              <a:rPr lang="en-IN" dirty="0" smtClean="0"/>
              <a:t>Clinical course and longevity better than  in DORV without PS- pulmonary flow more effectively regulated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Physical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JVP- A is normal</a:t>
            </a:r>
          </a:p>
          <a:p>
            <a:r>
              <a:rPr lang="en-IN" dirty="0" smtClean="0"/>
              <a:t>Arterial pulse is normal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Precordium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Right ventricular impulse – 4</a:t>
            </a:r>
            <a:r>
              <a:rPr lang="en-IN" baseline="30000" dirty="0" smtClean="0"/>
              <a:t>th</a:t>
            </a:r>
            <a:r>
              <a:rPr lang="en-IN" dirty="0" smtClean="0"/>
              <a:t> or 5</a:t>
            </a:r>
            <a:r>
              <a:rPr lang="en-IN" baseline="30000" dirty="0" smtClean="0"/>
              <a:t>th</a:t>
            </a:r>
            <a:r>
              <a:rPr lang="en-IN" dirty="0" smtClean="0"/>
              <a:t> ICS and </a:t>
            </a:r>
            <a:r>
              <a:rPr lang="en-IN" dirty="0" err="1" smtClean="0"/>
              <a:t>subxyphoid</a:t>
            </a:r>
            <a:endParaRPr lang="en-IN" dirty="0" smtClean="0"/>
          </a:p>
          <a:p>
            <a:r>
              <a:rPr lang="en-IN" dirty="0" smtClean="0"/>
              <a:t>Systolic thrill- 3</a:t>
            </a:r>
            <a:r>
              <a:rPr lang="en-IN" baseline="30000" dirty="0" smtClean="0"/>
              <a:t>rd</a:t>
            </a:r>
            <a:r>
              <a:rPr lang="en-IN" dirty="0" smtClean="0"/>
              <a:t> left ICS</a:t>
            </a:r>
          </a:p>
          <a:p>
            <a:r>
              <a:rPr lang="en-IN" dirty="0" smtClean="0"/>
              <a:t>LV impulse - not palpable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Auscultation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err="1" smtClean="0"/>
              <a:t>Acyanotic</a:t>
            </a:r>
            <a:r>
              <a:rPr lang="en-IN" dirty="0" smtClean="0"/>
              <a:t> patients- mild PS – </a:t>
            </a:r>
            <a:r>
              <a:rPr lang="en-IN" dirty="0" err="1" smtClean="0"/>
              <a:t>holosystolic</a:t>
            </a:r>
            <a:r>
              <a:rPr lang="en-IN" dirty="0" smtClean="0"/>
              <a:t> murmur (VSD)- LLSB</a:t>
            </a:r>
          </a:p>
          <a:p>
            <a:r>
              <a:rPr lang="en-IN" dirty="0" err="1" smtClean="0"/>
              <a:t>Midsystolic</a:t>
            </a:r>
            <a:r>
              <a:rPr lang="en-IN" dirty="0" smtClean="0"/>
              <a:t> murmur- (PS)- 2</a:t>
            </a:r>
            <a:r>
              <a:rPr lang="en-IN" baseline="30000" dirty="0" smtClean="0"/>
              <a:t>nd</a:t>
            </a:r>
            <a:r>
              <a:rPr lang="en-IN" dirty="0" smtClean="0"/>
              <a:t> and 3</a:t>
            </a:r>
            <a:r>
              <a:rPr lang="en-IN" baseline="30000" dirty="0" smtClean="0"/>
              <a:t>rd</a:t>
            </a:r>
            <a:r>
              <a:rPr lang="en-IN" dirty="0" smtClean="0"/>
              <a:t> left ICS</a:t>
            </a:r>
          </a:p>
          <a:p>
            <a:r>
              <a:rPr lang="en-IN" dirty="0" smtClean="0"/>
              <a:t>P2 delayed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HEART TUBES- FUSED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6" descr="C:\Users\User\Desktop\fused heart tu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083244"/>
            <a:ext cx="3271853" cy="5073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Severe PS or </a:t>
            </a:r>
            <a:r>
              <a:rPr lang="en-IN" dirty="0" err="1" smtClean="0"/>
              <a:t>atresia</a:t>
            </a:r>
            <a:r>
              <a:rPr lang="en-IN" dirty="0" smtClean="0"/>
              <a:t>- TOF</a:t>
            </a:r>
          </a:p>
          <a:p>
            <a:r>
              <a:rPr lang="en-IN" dirty="0" smtClean="0"/>
              <a:t>Duration of PS murmur- varies inversely with the severity of </a:t>
            </a:r>
            <a:r>
              <a:rPr lang="en-IN" dirty="0" err="1" smtClean="0"/>
              <a:t>stenosis</a:t>
            </a:r>
            <a:endParaRPr lang="en-IN" dirty="0" smtClean="0"/>
          </a:p>
          <a:p>
            <a:r>
              <a:rPr lang="en-IN" dirty="0" smtClean="0"/>
              <a:t>Pulmonary </a:t>
            </a:r>
            <a:r>
              <a:rPr lang="en-IN" dirty="0" err="1" smtClean="0"/>
              <a:t>atresia</a:t>
            </a:r>
            <a:r>
              <a:rPr lang="en-IN" dirty="0" smtClean="0"/>
              <a:t>- Aortic ejection sound, a soft </a:t>
            </a:r>
            <a:r>
              <a:rPr lang="en-IN" dirty="0" err="1" smtClean="0"/>
              <a:t>midsystolic</a:t>
            </a:r>
            <a:r>
              <a:rPr lang="en-IN" dirty="0" smtClean="0"/>
              <a:t> murmur into the dilated aorta, and a loud single S2 (aortic valve closure)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Long decrescendo systolic murmur at the left </a:t>
            </a:r>
            <a:r>
              <a:rPr lang="en-IN" dirty="0" err="1" smtClean="0"/>
              <a:t>sternal</a:t>
            </a:r>
            <a:r>
              <a:rPr lang="en-IN" dirty="0" smtClean="0"/>
              <a:t> border --obligatory flow from LV into aorta through a restrictive VSD--constitutes a zone of </a:t>
            </a:r>
            <a:r>
              <a:rPr lang="en-IN" dirty="0" err="1" smtClean="0"/>
              <a:t>subaortic</a:t>
            </a:r>
            <a:r>
              <a:rPr lang="en-IN" dirty="0" smtClean="0"/>
              <a:t> </a:t>
            </a:r>
            <a:r>
              <a:rPr lang="en-IN" dirty="0" err="1" smtClean="0"/>
              <a:t>stenosis</a:t>
            </a:r>
            <a:endParaRPr lang="en-IN" dirty="0" smtClean="0"/>
          </a:p>
          <a:p>
            <a:r>
              <a:rPr lang="en-IN" dirty="0" smtClean="0"/>
              <a:t>LVS</a:t>
            </a:r>
            <a:r>
              <a:rPr lang="en-IN" sz="2000" dirty="0" smtClean="0"/>
              <a:t>4</a:t>
            </a:r>
            <a:r>
              <a:rPr lang="en-IN" dirty="0" smtClean="0"/>
              <a:t> – LVH- </a:t>
            </a:r>
            <a:r>
              <a:rPr lang="en-IN" dirty="0" err="1" smtClean="0"/>
              <a:t>subaortic</a:t>
            </a:r>
            <a:r>
              <a:rPr lang="en-IN" dirty="0" smtClean="0"/>
              <a:t> </a:t>
            </a:r>
            <a:r>
              <a:rPr lang="en-IN" dirty="0" err="1" smtClean="0"/>
              <a:t>stenosis</a:t>
            </a:r>
            <a:endParaRPr lang="en-IN" dirty="0" smtClean="0"/>
          </a:p>
          <a:p>
            <a:r>
              <a:rPr lang="en-IN" dirty="0" smtClean="0"/>
              <a:t>EDM of AR sometimes heard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Peaked right </a:t>
            </a:r>
            <a:r>
              <a:rPr lang="en-IN" dirty="0" err="1" smtClean="0"/>
              <a:t>atrial</a:t>
            </a:r>
            <a:r>
              <a:rPr lang="en-IN" dirty="0" smtClean="0"/>
              <a:t> P waves- PS</a:t>
            </a:r>
          </a:p>
          <a:p>
            <a:r>
              <a:rPr lang="en-IN" dirty="0" smtClean="0"/>
              <a:t>Severe PS- P waves either normal or peaked</a:t>
            </a:r>
          </a:p>
          <a:p>
            <a:r>
              <a:rPr lang="en-IN" dirty="0" smtClean="0"/>
              <a:t>PR interval prolonged</a:t>
            </a:r>
          </a:p>
          <a:p>
            <a:r>
              <a:rPr lang="en-IN" dirty="0" smtClean="0"/>
              <a:t>PS mild- LAD</a:t>
            </a:r>
          </a:p>
          <a:p>
            <a:r>
              <a:rPr lang="en-IN" dirty="0" smtClean="0"/>
              <a:t>More </a:t>
            </a:r>
            <a:r>
              <a:rPr lang="en-IN" dirty="0" err="1" smtClean="0"/>
              <a:t>stenosis</a:t>
            </a:r>
            <a:r>
              <a:rPr lang="en-IN" dirty="0" smtClean="0"/>
              <a:t>- RAD</a:t>
            </a:r>
          </a:p>
          <a:p>
            <a:r>
              <a:rPr lang="en-IN" dirty="0" smtClean="0"/>
              <a:t>Persistence of </a:t>
            </a:r>
            <a:r>
              <a:rPr lang="en-IN" dirty="0" err="1" smtClean="0"/>
              <a:t>counterclockwise</a:t>
            </a:r>
            <a:r>
              <a:rPr lang="en-IN" dirty="0" smtClean="0"/>
              <a:t> initial forces- q waves in lead 1 and </a:t>
            </a:r>
            <a:r>
              <a:rPr lang="en-IN" dirty="0" err="1" smtClean="0"/>
              <a:t>aVL</a:t>
            </a:r>
            <a:r>
              <a:rPr lang="en-IN" dirty="0" smtClean="0"/>
              <a:t>- even if the axis is rightward</a:t>
            </a:r>
          </a:p>
          <a:p>
            <a:endParaRPr lang="en-IN" dirty="0" smtClean="0"/>
          </a:p>
          <a:p>
            <a:pPr>
              <a:buNone/>
            </a:pPr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 smtClean="0"/>
              <a:t>18-year-old man with DORV + </a:t>
            </a:r>
            <a:r>
              <a:rPr lang="en-IN" sz="2000" dirty="0" err="1" smtClean="0"/>
              <a:t>subaortic</a:t>
            </a:r>
            <a:r>
              <a:rPr lang="en-IN" sz="2000" dirty="0" smtClean="0"/>
              <a:t> VSD and a 45–mm Hg </a:t>
            </a:r>
            <a:r>
              <a:rPr lang="en-IN" sz="2000" dirty="0" err="1" smtClean="0"/>
              <a:t>subpulmonary</a:t>
            </a:r>
            <a:r>
              <a:rPr lang="en-IN" sz="2000" dirty="0" smtClean="0"/>
              <a:t> gradient</a:t>
            </a:r>
            <a:endParaRPr lang="en-IN" sz="2000" dirty="0"/>
          </a:p>
        </p:txBody>
      </p:sp>
      <p:pic>
        <p:nvPicPr>
          <p:cNvPr id="4" name="Content Placeholder 3" descr="ECG- 19-1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b="35624"/>
          <a:stretch>
            <a:fillRect/>
          </a:stretch>
        </p:blipFill>
        <p:spPr>
          <a:xfrm>
            <a:off x="2209800" y="1524000"/>
            <a:ext cx="4155299" cy="3442494"/>
          </a:xfrm>
        </p:spPr>
      </p:pic>
      <p:sp>
        <p:nvSpPr>
          <p:cNvPr id="5" name="TextBox 4"/>
          <p:cNvSpPr txBox="1"/>
          <p:nvPr/>
        </p:nvSpPr>
        <p:spPr>
          <a:xfrm>
            <a:off x="0" y="4953000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2000" dirty="0" smtClean="0"/>
              <a:t>13-year-old cyanotic</a:t>
            </a:r>
            <a:br>
              <a:rPr lang="en-IN" sz="2000" dirty="0" smtClean="0"/>
            </a:br>
            <a:r>
              <a:rPr lang="en-IN" sz="2000" dirty="0" smtClean="0"/>
              <a:t>girl with DORV with </a:t>
            </a:r>
            <a:r>
              <a:rPr lang="en-IN" sz="2000" dirty="0" err="1" smtClean="0"/>
              <a:t>Subaortic</a:t>
            </a:r>
            <a:r>
              <a:rPr lang="en-IN" sz="2000" dirty="0" smtClean="0"/>
              <a:t> VSD and severe </a:t>
            </a:r>
            <a:r>
              <a:rPr lang="en-IN" sz="2000" dirty="0" err="1" smtClean="0"/>
              <a:t>subpulmonary</a:t>
            </a:r>
            <a:r>
              <a:rPr lang="en-IN" sz="2000" dirty="0" smtClean="0"/>
              <a:t> </a:t>
            </a:r>
            <a:r>
              <a:rPr lang="en-IN" sz="2000" dirty="0" err="1" smtClean="0"/>
              <a:t>stenosis</a:t>
            </a:r>
            <a:endParaRPr lang="en-IN" sz="2000" dirty="0"/>
          </a:p>
        </p:txBody>
      </p:sp>
      <p:pic>
        <p:nvPicPr>
          <p:cNvPr id="4" name="Content Placeholder 3" descr="ECG- 19-1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b="25333"/>
          <a:stretch>
            <a:fillRect/>
          </a:stretch>
        </p:blipFill>
        <p:spPr>
          <a:xfrm>
            <a:off x="2971800" y="1676400"/>
            <a:ext cx="3295650" cy="320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Chest X ray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Pulmonary trunk is not dilated (</a:t>
            </a:r>
            <a:r>
              <a:rPr lang="en-IN" dirty="0" err="1" smtClean="0"/>
              <a:t>subpulmonary</a:t>
            </a:r>
            <a:r>
              <a:rPr lang="en-IN" dirty="0" smtClean="0"/>
              <a:t> </a:t>
            </a:r>
            <a:r>
              <a:rPr lang="en-IN" dirty="0" err="1" smtClean="0"/>
              <a:t>stenosis</a:t>
            </a:r>
            <a:r>
              <a:rPr lang="en-IN" dirty="0" smtClean="0"/>
              <a:t>)</a:t>
            </a:r>
          </a:p>
          <a:p>
            <a:r>
              <a:rPr lang="en-IN" dirty="0" smtClean="0"/>
              <a:t>Mild PS- pulmonary </a:t>
            </a:r>
            <a:r>
              <a:rPr lang="en-IN" dirty="0" err="1" smtClean="0"/>
              <a:t>vascularity</a:t>
            </a:r>
            <a:r>
              <a:rPr lang="en-IN" dirty="0" smtClean="0"/>
              <a:t> increased</a:t>
            </a:r>
          </a:p>
          <a:p>
            <a:r>
              <a:rPr lang="en-IN" dirty="0" smtClean="0"/>
              <a:t>Severe PS- pulmonary </a:t>
            </a:r>
            <a:r>
              <a:rPr lang="en-IN" dirty="0" err="1" smtClean="0"/>
              <a:t>vascularity</a:t>
            </a:r>
            <a:r>
              <a:rPr lang="en-IN" dirty="0" smtClean="0"/>
              <a:t> decreased</a:t>
            </a:r>
          </a:p>
          <a:p>
            <a:r>
              <a:rPr lang="en-IN" dirty="0" smtClean="0"/>
              <a:t>Pulmonary </a:t>
            </a:r>
            <a:r>
              <a:rPr lang="en-IN" dirty="0" err="1" smtClean="0"/>
              <a:t>atresia</a:t>
            </a:r>
            <a:r>
              <a:rPr lang="en-IN" dirty="0" smtClean="0"/>
              <a:t>- AA enlarged, MPA concave,  boot shaped apex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1800" dirty="0" smtClean="0"/>
              <a:t>X-ray from an 18-year-old man with DORV + </a:t>
            </a:r>
            <a:r>
              <a:rPr lang="en-IN" sz="1800" dirty="0" err="1" smtClean="0"/>
              <a:t>subaortic</a:t>
            </a:r>
            <a:r>
              <a:rPr lang="en-IN" sz="1800" dirty="0" smtClean="0"/>
              <a:t> VSD and a 40–mm Hg </a:t>
            </a:r>
            <a:r>
              <a:rPr lang="en-IN" sz="1800" dirty="0" err="1" smtClean="0"/>
              <a:t>subpulmonary</a:t>
            </a:r>
            <a:r>
              <a:rPr lang="en-IN" sz="1800" dirty="0" smtClean="0"/>
              <a:t> gradient, and a pulmonary to systemic flow ratio of 2.2 to 1. </a:t>
            </a:r>
            <a:endParaRPr lang="en-IN" sz="1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524000"/>
            <a:ext cx="4499444" cy="430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86200" y="4724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RA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5105400"/>
            <a:ext cx="397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LV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1600" dirty="0" smtClean="0"/>
              <a:t>X-ray from a 13-year-old girl with DORV with </a:t>
            </a:r>
            <a:r>
              <a:rPr lang="en-IN" sz="1600" dirty="0" err="1" smtClean="0"/>
              <a:t>subaortic</a:t>
            </a:r>
            <a:r>
              <a:rPr lang="en-IN" sz="1600" dirty="0" smtClean="0"/>
              <a:t> VSD and severe </a:t>
            </a:r>
            <a:r>
              <a:rPr lang="en-IN" sz="1600" dirty="0" err="1" smtClean="0"/>
              <a:t>subpulmonary</a:t>
            </a:r>
            <a:r>
              <a:rPr lang="en-IN" sz="1600" dirty="0" smtClean="0"/>
              <a:t> </a:t>
            </a:r>
            <a:r>
              <a:rPr lang="en-IN" sz="1600" dirty="0" err="1" smtClean="0"/>
              <a:t>stenosis</a:t>
            </a:r>
            <a:endParaRPr lang="en-IN" sz="1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49520"/>
          <a:stretch>
            <a:fillRect/>
          </a:stretch>
        </p:blipFill>
        <p:spPr bwMode="auto">
          <a:xfrm>
            <a:off x="1905000" y="1524000"/>
            <a:ext cx="3657600" cy="381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49530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1600" dirty="0" smtClean="0"/>
          </a:p>
          <a:p>
            <a:endParaRPr lang="en-IN" sz="1600" dirty="0" smtClean="0"/>
          </a:p>
          <a:p>
            <a:endParaRPr lang="en-IN" sz="1600" dirty="0" smtClean="0"/>
          </a:p>
          <a:p>
            <a:endParaRPr lang="en-IN" sz="1600" dirty="0" smtClean="0"/>
          </a:p>
          <a:p>
            <a:r>
              <a:rPr lang="en-IN" sz="1600" dirty="0" smtClean="0"/>
              <a:t>Pulmonary </a:t>
            </a:r>
            <a:r>
              <a:rPr lang="en-IN" sz="1600" dirty="0" err="1" smtClean="0"/>
              <a:t>vascularity</a:t>
            </a:r>
            <a:r>
              <a:rPr lang="en-IN" sz="1600" dirty="0" smtClean="0"/>
              <a:t> is normal. The heart size is normal with a slightly rounded apex.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1800" dirty="0" smtClean="0"/>
              <a:t>X-ray from a 29-year-old man with DORV with </a:t>
            </a:r>
            <a:r>
              <a:rPr lang="en-IN" sz="1800" dirty="0" err="1" smtClean="0"/>
              <a:t>subaortic</a:t>
            </a:r>
            <a:r>
              <a:rPr lang="en-IN" sz="1800" dirty="0" smtClean="0"/>
              <a:t> VSD and pulmonary </a:t>
            </a:r>
            <a:r>
              <a:rPr lang="en-IN" sz="1800" dirty="0" err="1" smtClean="0"/>
              <a:t>atresia</a:t>
            </a:r>
            <a:endParaRPr lang="en-IN" sz="1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51852"/>
          <a:stretch>
            <a:fillRect/>
          </a:stretch>
        </p:blipFill>
        <p:spPr bwMode="auto">
          <a:xfrm>
            <a:off x="2286000" y="1676400"/>
            <a:ext cx="3962400" cy="433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>
            <a:noAutofit/>
          </a:bodyPr>
          <a:lstStyle/>
          <a:p>
            <a:r>
              <a:rPr lang="en-IN" sz="1800" dirty="0" smtClean="0"/>
              <a:t/>
            </a:r>
            <a:br>
              <a:rPr lang="en-IN" sz="1800" dirty="0" smtClean="0"/>
            </a:br>
            <a:r>
              <a:rPr lang="en-IN" sz="1800" dirty="0" smtClean="0"/>
              <a:t> X-ray from a 3-year-boy – DORV+ </a:t>
            </a:r>
            <a:r>
              <a:rPr lang="en-IN" sz="1800" dirty="0" err="1" smtClean="0"/>
              <a:t>subaortic</a:t>
            </a:r>
            <a:r>
              <a:rPr lang="en-IN" sz="1800" dirty="0" smtClean="0"/>
              <a:t> VSD +pulmonary </a:t>
            </a:r>
            <a:r>
              <a:rPr lang="en-IN" sz="1800" dirty="0" err="1" smtClean="0"/>
              <a:t>atresia</a:t>
            </a:r>
            <a:endParaRPr lang="en-IN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7162800" cy="379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5000" y="3810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chemeClr val="bg2"/>
                </a:solidFill>
              </a:rPr>
              <a:t>RV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2438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chemeClr val="bg2"/>
                </a:solidFill>
              </a:rPr>
              <a:t>AO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3200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chemeClr val="bg2"/>
                </a:solidFill>
              </a:rPr>
              <a:t>LV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35814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RA</a:t>
            </a:r>
            <a:endParaRPr lang="en-IN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05400" y="2667000"/>
            <a:ext cx="3810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HEART TUBES- FUSED</a:t>
            </a:r>
            <a:endParaRPr lang="en-IN" dirty="0"/>
          </a:p>
        </p:txBody>
      </p:sp>
      <p:pic>
        <p:nvPicPr>
          <p:cNvPr id="4" name="Content Placeholder 3" descr="IMG_0906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391189" y="1219200"/>
            <a:ext cx="2361621" cy="4937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 smtClean="0"/>
              <a:t>Angiogram from a 15-month-old male with DORV, a </a:t>
            </a:r>
            <a:r>
              <a:rPr lang="en-IN" sz="2000" dirty="0" err="1" smtClean="0"/>
              <a:t>nonrestrictive</a:t>
            </a:r>
            <a:r>
              <a:rPr lang="en-IN" sz="2000" dirty="0" smtClean="0"/>
              <a:t> </a:t>
            </a:r>
            <a:r>
              <a:rPr lang="en-IN" sz="2000" dirty="0" err="1" smtClean="0"/>
              <a:t>subaortic</a:t>
            </a:r>
            <a:r>
              <a:rPr lang="en-IN" sz="2000" dirty="0" smtClean="0"/>
              <a:t> VSD and pulmonary </a:t>
            </a:r>
            <a:r>
              <a:rPr lang="en-IN" sz="2000" dirty="0" err="1" smtClean="0"/>
              <a:t>stenosis</a:t>
            </a:r>
            <a:endParaRPr lang="en-IN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524001"/>
            <a:ext cx="3733103" cy="426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43400" y="480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chemeClr val="bg2"/>
                </a:solidFill>
              </a:rPr>
              <a:t>RV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3962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chemeClr val="bg2"/>
                </a:solidFill>
              </a:rPr>
              <a:t>LV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657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     AO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26670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PT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Echo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Both great arteries are imaged above the right ventricle, and </a:t>
            </a:r>
            <a:r>
              <a:rPr lang="en-IN" dirty="0" err="1" smtClean="0"/>
              <a:t>subpulmonary</a:t>
            </a:r>
            <a:r>
              <a:rPr lang="en-IN" dirty="0" smtClean="0"/>
              <a:t> </a:t>
            </a:r>
            <a:r>
              <a:rPr lang="en-IN" dirty="0" err="1" smtClean="0"/>
              <a:t>stenosis</a:t>
            </a:r>
            <a:r>
              <a:rPr lang="en-IN" dirty="0" smtClean="0"/>
              <a:t> with a </a:t>
            </a:r>
            <a:r>
              <a:rPr lang="en-IN" dirty="0" err="1" smtClean="0"/>
              <a:t>nondilated</a:t>
            </a:r>
            <a:r>
              <a:rPr lang="en-IN" dirty="0" smtClean="0"/>
              <a:t> pulmonary trunk</a:t>
            </a:r>
          </a:p>
          <a:p>
            <a:r>
              <a:rPr lang="en-IN" dirty="0" smtClean="0"/>
              <a:t>In the short axis, the great arteries appear as double circles, and a bicuspid </a:t>
            </a:r>
            <a:r>
              <a:rPr lang="en-IN" dirty="0" err="1" smtClean="0"/>
              <a:t>stenotic</a:t>
            </a:r>
            <a:r>
              <a:rPr lang="en-IN" dirty="0" smtClean="0"/>
              <a:t> pulmonary valve seen (</a:t>
            </a:r>
            <a:r>
              <a:rPr lang="en-IN" dirty="0" err="1" smtClean="0"/>
              <a:t>occ</a:t>
            </a:r>
            <a:r>
              <a:rPr lang="en-IN" dirty="0" smtClean="0"/>
              <a:t>)</a:t>
            </a:r>
          </a:p>
          <a:p>
            <a:r>
              <a:rPr lang="en-IN" dirty="0" smtClean="0"/>
              <a:t>CW </a:t>
            </a:r>
            <a:r>
              <a:rPr lang="en-IN" dirty="0" err="1" smtClean="0"/>
              <a:t>doppler</a:t>
            </a:r>
            <a:r>
              <a:rPr lang="en-IN" dirty="0" smtClean="0"/>
              <a:t>- PS gradient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MRI</a:t>
            </a:r>
            <a:endParaRPr lang="en-IN" dirty="0"/>
          </a:p>
        </p:txBody>
      </p:sp>
      <p:pic>
        <p:nvPicPr>
          <p:cNvPr id="4" name="Content Placeholder 3" descr="Moss subaortic TGA DORV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2057400"/>
            <a:ext cx="5919583" cy="331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DORV with </a:t>
            </a:r>
            <a:r>
              <a:rPr lang="en-IN" dirty="0" err="1" smtClean="0"/>
              <a:t>subpulmonary</a:t>
            </a:r>
            <a:r>
              <a:rPr lang="en-IN" dirty="0" smtClean="0"/>
              <a:t> VSD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err="1" smtClean="0"/>
              <a:t>Taussig</a:t>
            </a:r>
            <a:r>
              <a:rPr lang="en-IN" dirty="0" smtClean="0"/>
              <a:t> Bing anomaly</a:t>
            </a:r>
          </a:p>
          <a:p>
            <a:r>
              <a:rPr lang="en-IN" dirty="0" smtClean="0"/>
              <a:t>Resemble complete TGA with </a:t>
            </a:r>
            <a:r>
              <a:rPr lang="en-IN" dirty="0" err="1" smtClean="0"/>
              <a:t>nonrestrictive</a:t>
            </a:r>
            <a:r>
              <a:rPr lang="en-IN" dirty="0" smtClean="0"/>
              <a:t> VSD</a:t>
            </a:r>
          </a:p>
          <a:p>
            <a:r>
              <a:rPr lang="en-IN" dirty="0" smtClean="0"/>
              <a:t>50% of patients - congenital malformations of the aortic arch-</a:t>
            </a:r>
          </a:p>
          <a:p>
            <a:pPr>
              <a:buFont typeface="Wingdings" pitchFamily="2" charset="2"/>
              <a:buChar char="Ø"/>
            </a:pPr>
            <a:r>
              <a:rPr lang="en-IN" dirty="0" err="1" smtClean="0"/>
              <a:t>Coarctation</a:t>
            </a:r>
            <a:r>
              <a:rPr lang="en-IN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IN" dirty="0" err="1" smtClean="0"/>
              <a:t>Isthmic</a:t>
            </a:r>
            <a:r>
              <a:rPr lang="en-IN" dirty="0" smtClean="0"/>
              <a:t> </a:t>
            </a:r>
            <a:r>
              <a:rPr lang="en-IN" dirty="0" err="1" smtClean="0"/>
              <a:t>hypoplasia</a:t>
            </a:r>
            <a:endParaRPr lang="en-IN" dirty="0" smtClean="0"/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Interruption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Patent </a:t>
            </a:r>
            <a:r>
              <a:rPr lang="en-IN" dirty="0" err="1" smtClean="0"/>
              <a:t>ductus</a:t>
            </a:r>
            <a:r>
              <a:rPr lang="en-IN" dirty="0" smtClean="0"/>
              <a:t> </a:t>
            </a:r>
            <a:r>
              <a:rPr lang="en-IN" dirty="0" err="1" smtClean="0"/>
              <a:t>arteriosus</a:t>
            </a:r>
            <a:endParaRPr lang="en-IN" dirty="0" smtClean="0"/>
          </a:p>
          <a:p>
            <a:pPr>
              <a:buFont typeface="Wingdings" pitchFamily="2" charset="2"/>
              <a:buChar char="Ø"/>
            </a:pPr>
            <a:r>
              <a:rPr lang="en-IN" dirty="0" err="1" smtClean="0"/>
              <a:t>Subaortic</a:t>
            </a:r>
            <a:r>
              <a:rPr lang="en-IN" dirty="0" smtClean="0"/>
              <a:t>  </a:t>
            </a:r>
            <a:r>
              <a:rPr lang="en-IN" dirty="0" err="1" smtClean="0"/>
              <a:t>stenosis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History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Cyanosis- birth or early infancy</a:t>
            </a:r>
          </a:p>
          <a:p>
            <a:r>
              <a:rPr lang="en-IN" dirty="0" smtClean="0"/>
              <a:t>RV blood- Aorta</a:t>
            </a:r>
          </a:p>
          <a:p>
            <a:r>
              <a:rPr lang="en-IN" dirty="0" smtClean="0"/>
              <a:t>LV blood preferentially enters the PT across the </a:t>
            </a:r>
            <a:r>
              <a:rPr lang="en-IN" dirty="0" err="1" smtClean="0"/>
              <a:t>subpulmonary</a:t>
            </a:r>
            <a:r>
              <a:rPr lang="en-IN" dirty="0" smtClean="0"/>
              <a:t> VSD</a:t>
            </a:r>
          </a:p>
          <a:p>
            <a:r>
              <a:rPr lang="en-IN" dirty="0" smtClean="0"/>
              <a:t>SpO2 is relatively high but at the price of increased PBF, left ventricular volume overload, and CHF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When </a:t>
            </a:r>
            <a:r>
              <a:rPr lang="en-IN" dirty="0" err="1" smtClean="0"/>
              <a:t>CoA</a:t>
            </a:r>
            <a:r>
              <a:rPr lang="en-IN" dirty="0" smtClean="0"/>
              <a:t> elevates systemic systolic pressure -- diverts still more right ventricular blood into the pulmonary trunk- clinical course poor</a:t>
            </a:r>
          </a:p>
          <a:p>
            <a:r>
              <a:rPr lang="en-IN" dirty="0" smtClean="0"/>
              <a:t>A rise in PVR --regulates pulmonary blood flow and ameliorates CHF</a:t>
            </a:r>
          </a:p>
          <a:p>
            <a:r>
              <a:rPr lang="en-IN" dirty="0" smtClean="0"/>
              <a:t>Cyanosis increases but longevity improves- may reach 2</a:t>
            </a:r>
            <a:r>
              <a:rPr lang="en-IN" baseline="30000" dirty="0" smtClean="0"/>
              <a:t>nd</a:t>
            </a:r>
            <a:r>
              <a:rPr lang="en-IN" dirty="0" smtClean="0"/>
              <a:t> 3</a:t>
            </a:r>
            <a:r>
              <a:rPr lang="en-IN" baseline="30000" dirty="0" smtClean="0"/>
              <a:t>rd</a:t>
            </a:r>
            <a:r>
              <a:rPr lang="en-IN" dirty="0" smtClean="0"/>
              <a:t> or 4</a:t>
            </a:r>
            <a:r>
              <a:rPr lang="en-IN" baseline="30000" dirty="0" smtClean="0"/>
              <a:t>th</a:t>
            </a:r>
            <a:r>
              <a:rPr lang="en-IN" dirty="0" smtClean="0"/>
              <a:t> decade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Increased PBF- poor growth and development</a:t>
            </a:r>
          </a:p>
          <a:p>
            <a:r>
              <a:rPr lang="en-IN" dirty="0" err="1" smtClean="0"/>
              <a:t>Suprasystemic</a:t>
            </a:r>
            <a:r>
              <a:rPr lang="en-IN" dirty="0" smtClean="0"/>
              <a:t> PVR- reversed differential cyanosis- </a:t>
            </a:r>
            <a:r>
              <a:rPr lang="en-IN" dirty="0" err="1" smtClean="0"/>
              <a:t>ductal</a:t>
            </a:r>
            <a:r>
              <a:rPr lang="en-IN" dirty="0" smtClean="0"/>
              <a:t> flow is right to 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Reversed differential cyanosis</a:t>
            </a:r>
            <a:endParaRPr lang="en-IN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54952" y="1219200"/>
            <a:ext cx="5434096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Reversed differential cyanosis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Toes are less cyanotic and less clubbed than the fingers </a:t>
            </a:r>
          </a:p>
          <a:p>
            <a:r>
              <a:rPr lang="en-IN" dirty="0" smtClean="0"/>
              <a:t>Oxygenated blood from the left ventricle flows through the </a:t>
            </a:r>
            <a:r>
              <a:rPr lang="en-IN" dirty="0" err="1" smtClean="0"/>
              <a:t>subpulmonary</a:t>
            </a:r>
            <a:r>
              <a:rPr lang="en-IN" dirty="0" smtClean="0"/>
              <a:t> ventricular </a:t>
            </a:r>
            <a:r>
              <a:rPr lang="en-IN" dirty="0" err="1" smtClean="0"/>
              <a:t>septal</a:t>
            </a:r>
            <a:r>
              <a:rPr lang="en-IN" dirty="0" smtClean="0"/>
              <a:t> defect into the PT and through the patent </a:t>
            </a:r>
            <a:r>
              <a:rPr lang="en-IN" dirty="0" err="1" smtClean="0"/>
              <a:t>ductus</a:t>
            </a:r>
            <a:r>
              <a:rPr lang="en-IN" dirty="0" smtClean="0"/>
              <a:t> into the descending aorta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Arterial pulse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UL and LL Pulses-- </a:t>
            </a:r>
            <a:r>
              <a:rPr lang="en-IN" dirty="0" err="1" smtClean="0"/>
              <a:t>coarctation</a:t>
            </a:r>
            <a:r>
              <a:rPr lang="en-IN" dirty="0" smtClean="0"/>
              <a:t> of the aorta</a:t>
            </a:r>
          </a:p>
          <a:p>
            <a:r>
              <a:rPr lang="en-IN" dirty="0" smtClean="0"/>
              <a:t>Femoral pulses may be preserved-- </a:t>
            </a:r>
            <a:r>
              <a:rPr lang="en-IN" dirty="0" err="1" smtClean="0"/>
              <a:t>nonrestrictive</a:t>
            </a:r>
            <a:r>
              <a:rPr lang="en-IN" dirty="0" smtClean="0"/>
              <a:t> PDA distal to the </a:t>
            </a:r>
            <a:r>
              <a:rPr lang="en-IN" dirty="0" err="1" smtClean="0"/>
              <a:t>coarctation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JVP- In biventricular failure- A, V and mean pressure elevated</a:t>
            </a:r>
          </a:p>
          <a:p>
            <a:r>
              <a:rPr lang="en-IN" dirty="0" smtClean="0"/>
              <a:t>Elevated PVR- JVP normalises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3538</TotalTime>
  <Words>4639</Words>
  <Application>Microsoft Office PowerPoint</Application>
  <PresentationFormat>On-screen Show (4:3)</PresentationFormat>
  <Paragraphs>710</Paragraphs>
  <Slides>167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69" baseType="lpstr">
      <vt:lpstr>Origin</vt:lpstr>
      <vt:lpstr>Presentation</vt:lpstr>
      <vt:lpstr>DOUBLE OUTLET RIGHT VENTRICLE</vt:lpstr>
      <vt:lpstr>INTRODUCTION</vt:lpstr>
      <vt:lpstr>INTRODUCTION</vt:lpstr>
      <vt:lpstr>HISTORY</vt:lpstr>
      <vt:lpstr>HISTORY </vt:lpstr>
      <vt:lpstr>INCIDENCE</vt:lpstr>
      <vt:lpstr>EMBRYOLOGY</vt:lpstr>
      <vt:lpstr>HEART TUBES- FUSED</vt:lpstr>
      <vt:lpstr>HEART TUBES- FUSED</vt:lpstr>
      <vt:lpstr>Slide 10</vt:lpstr>
      <vt:lpstr>BULBUS CORDIS</vt:lpstr>
      <vt:lpstr>BULBUS CORDIS</vt:lpstr>
      <vt:lpstr>Bulbus cordis</vt:lpstr>
      <vt:lpstr>Truncus Arteriosus</vt:lpstr>
      <vt:lpstr>Slide 15</vt:lpstr>
      <vt:lpstr>Slide 16</vt:lpstr>
      <vt:lpstr>Slide 17</vt:lpstr>
      <vt:lpstr>ARTERIAL OUTLET</vt:lpstr>
      <vt:lpstr>Slide 19</vt:lpstr>
      <vt:lpstr>Slide 20</vt:lpstr>
      <vt:lpstr>Neural crest cells</vt:lpstr>
      <vt:lpstr>Neural crest cells</vt:lpstr>
      <vt:lpstr>DORV</vt:lpstr>
      <vt:lpstr>Genetics </vt:lpstr>
      <vt:lpstr>Morphology </vt:lpstr>
      <vt:lpstr>Slide 26</vt:lpstr>
      <vt:lpstr>Spectrum of conotruncal effects </vt:lpstr>
      <vt:lpstr>VSD</vt:lpstr>
      <vt:lpstr>RELATIONSHIP OF THE VENTRICULAR SEPTAL DEFECT TO THE GREAT ARTERIES</vt:lpstr>
      <vt:lpstr>Associated lesions</vt:lpstr>
      <vt:lpstr>Associated lesions</vt:lpstr>
      <vt:lpstr>Associated lesions</vt:lpstr>
      <vt:lpstr>CONNECTIONS OF THE GREAT ARTERIES TO THE VENTRICLES</vt:lpstr>
      <vt:lpstr>Slide 34</vt:lpstr>
      <vt:lpstr>Slide 35</vt:lpstr>
      <vt:lpstr>CLINICAL CLASSIFICATION</vt:lpstr>
      <vt:lpstr>DORV</vt:lpstr>
      <vt:lpstr>DORV</vt:lpstr>
      <vt:lpstr>CLINICAL CLASSIFICATION</vt:lpstr>
      <vt:lpstr>Major clinical patterns</vt:lpstr>
      <vt:lpstr>Subaortic VSD + low PVR</vt:lpstr>
      <vt:lpstr>Major clinical patterns</vt:lpstr>
      <vt:lpstr>Subaortic VSD + high PVR</vt:lpstr>
      <vt:lpstr>Major clinical patterns</vt:lpstr>
      <vt:lpstr>Aubaortic VSD + PS</vt:lpstr>
      <vt:lpstr>Major clinical patterns</vt:lpstr>
      <vt:lpstr>Supulmonary VSD</vt:lpstr>
      <vt:lpstr>Clinical Classification</vt:lpstr>
      <vt:lpstr>Obstruction to ventricular outflow </vt:lpstr>
      <vt:lpstr>DORV with subaortic VSD</vt:lpstr>
      <vt:lpstr>DORV with subaortic VSD</vt:lpstr>
      <vt:lpstr>Clinical features </vt:lpstr>
      <vt:lpstr>History </vt:lpstr>
      <vt:lpstr>Physical appearance</vt:lpstr>
      <vt:lpstr>TRISOMY 18</vt:lpstr>
      <vt:lpstr>Physical examination</vt:lpstr>
      <vt:lpstr>Slide 57</vt:lpstr>
      <vt:lpstr>Slide 58</vt:lpstr>
      <vt:lpstr>Auscultation </vt:lpstr>
      <vt:lpstr>Slide 60</vt:lpstr>
      <vt:lpstr>ECG</vt:lpstr>
      <vt:lpstr>ECG</vt:lpstr>
      <vt:lpstr>ECG- DORV+ subaortic VSD</vt:lpstr>
      <vt:lpstr>6-week-old male with trisomy 18  DORV + subaortic VSD and moderately elevated PVR</vt:lpstr>
      <vt:lpstr>X Ray</vt:lpstr>
      <vt:lpstr>X-ray from an acyanotic 24-year-old woman with DORV, a subaortic VSD and a pulmonary-to-systemic flow ratio of 2 to 1</vt:lpstr>
      <vt:lpstr>X-ray from a 53-year-old man with double outlet right ventricle, a subaortic VSD, and a pulmonary to systemic flow ratio of 1.7 to 1</vt:lpstr>
      <vt:lpstr>Echo </vt:lpstr>
      <vt:lpstr>Slide 69</vt:lpstr>
      <vt:lpstr>Subaortic VSD- Echo</vt:lpstr>
      <vt:lpstr>Echo </vt:lpstr>
      <vt:lpstr>CT angiogram</vt:lpstr>
      <vt:lpstr>3D printer cast</vt:lpstr>
      <vt:lpstr>DORV with subaortic VSD and Pulmonary Stenosis</vt:lpstr>
      <vt:lpstr>DORV with subaortic VSD + PS</vt:lpstr>
      <vt:lpstr>History </vt:lpstr>
      <vt:lpstr>Physical examination</vt:lpstr>
      <vt:lpstr>Precordium </vt:lpstr>
      <vt:lpstr>Auscultation </vt:lpstr>
      <vt:lpstr>Slide 80</vt:lpstr>
      <vt:lpstr>Slide 81</vt:lpstr>
      <vt:lpstr>ECG</vt:lpstr>
      <vt:lpstr>18-year-old man with DORV + subaortic VSD and a 45–mm Hg subpulmonary gradient</vt:lpstr>
      <vt:lpstr>13-year-old cyanotic girl with DORV with Subaortic VSD and severe subpulmonary stenosis</vt:lpstr>
      <vt:lpstr>Chest X ray</vt:lpstr>
      <vt:lpstr>X-ray from an 18-year-old man with DORV + subaortic VSD and a 40–mm Hg subpulmonary gradient, and a pulmonary to systemic flow ratio of 2.2 to 1. </vt:lpstr>
      <vt:lpstr>X-ray from a 13-year-old girl with DORV with subaortic VSD and severe subpulmonary stenosis</vt:lpstr>
      <vt:lpstr>X-ray from a 29-year-old man with DORV with subaortic VSD and pulmonary atresia</vt:lpstr>
      <vt:lpstr>  X-ray from a 3-year-boy – DORV+ subaortic VSD +pulmonary atresia</vt:lpstr>
      <vt:lpstr>Angiogram from a 15-month-old male with DORV, a nonrestrictive subaortic VSD and pulmonary stenosis</vt:lpstr>
      <vt:lpstr>Echo </vt:lpstr>
      <vt:lpstr>MRI</vt:lpstr>
      <vt:lpstr>DORV with subpulmonary VSD</vt:lpstr>
      <vt:lpstr>History </vt:lpstr>
      <vt:lpstr>Slide 95</vt:lpstr>
      <vt:lpstr>Slide 96</vt:lpstr>
      <vt:lpstr>Reversed differential cyanosis</vt:lpstr>
      <vt:lpstr>Reversed differential cyanosis</vt:lpstr>
      <vt:lpstr>Arterial pulse</vt:lpstr>
      <vt:lpstr>Precordium </vt:lpstr>
      <vt:lpstr>Ausculation </vt:lpstr>
      <vt:lpstr>ECG</vt:lpstr>
      <vt:lpstr>X Ray</vt:lpstr>
      <vt:lpstr>X-ray from a 4-month-old female with the Taussig- Bing anomaly DORV + subpulmonary VSD and QP/QS - 3 to 1.</vt:lpstr>
      <vt:lpstr>Right ventriculograms (RV) from a 40-year-old woman with the Taussig-Bing anomaly-</vt:lpstr>
      <vt:lpstr>X-ray from a 3-month-old female with the Taussig-Bing anomaly</vt:lpstr>
      <vt:lpstr>10-year-old girl with the Taussig- Bing anomaly, pulmonary vascular disease and reversed shunt PDA</vt:lpstr>
      <vt:lpstr>Angiocardiograms from a 20-month-old male with DORV and a subpulmonary VSD</vt:lpstr>
      <vt:lpstr>Echo </vt:lpstr>
      <vt:lpstr>Echo </vt:lpstr>
      <vt:lpstr>ECHO </vt:lpstr>
      <vt:lpstr>Echo </vt:lpstr>
      <vt:lpstr>3D print cast </vt:lpstr>
      <vt:lpstr>DORV with noncommitted VSD</vt:lpstr>
      <vt:lpstr>Echo- Non committed VSD</vt:lpstr>
      <vt:lpstr>Management </vt:lpstr>
      <vt:lpstr>MRI- Non committed VSD</vt:lpstr>
      <vt:lpstr>Surgery</vt:lpstr>
      <vt:lpstr>DORV with doubly committed VSD</vt:lpstr>
      <vt:lpstr>Echo Doubly committed VSD</vt:lpstr>
      <vt:lpstr>Surgical management </vt:lpstr>
      <vt:lpstr>Surgical management </vt:lpstr>
      <vt:lpstr>Essential anatomic considerations for surgery</vt:lpstr>
      <vt:lpstr>Timing of surgery </vt:lpstr>
      <vt:lpstr>VSD type</vt:lpstr>
      <vt:lpstr>Timing of surgery</vt:lpstr>
      <vt:lpstr>Timing of surgery</vt:lpstr>
      <vt:lpstr>Timing of surgery</vt:lpstr>
      <vt:lpstr>Slide 129</vt:lpstr>
      <vt:lpstr>Slide 130</vt:lpstr>
      <vt:lpstr>Types of surgery </vt:lpstr>
      <vt:lpstr>Surgical strategy</vt:lpstr>
      <vt:lpstr>SURGERY</vt:lpstr>
      <vt:lpstr>DORV surgery</vt:lpstr>
      <vt:lpstr>Definitive surgeries</vt:lpstr>
      <vt:lpstr>Fallot type</vt:lpstr>
      <vt:lpstr>Slide 137</vt:lpstr>
      <vt:lpstr>Rastelli procedure</vt:lpstr>
      <vt:lpstr>Slide 139</vt:lpstr>
      <vt:lpstr>Slide 140</vt:lpstr>
      <vt:lpstr>REV</vt:lpstr>
      <vt:lpstr>REV procedure</vt:lpstr>
      <vt:lpstr>Nikaidoh procedure (Aortic Root translocation)</vt:lpstr>
      <vt:lpstr>Slide 144</vt:lpstr>
      <vt:lpstr>Nikaidoh procedure</vt:lpstr>
      <vt:lpstr>Nikaidoh procedure</vt:lpstr>
      <vt:lpstr>Taussig Bing Anomaly</vt:lpstr>
      <vt:lpstr>Arterial switch operation </vt:lpstr>
      <vt:lpstr>Surgeries for Taussig Bing Anomaly</vt:lpstr>
      <vt:lpstr>Atrial switch</vt:lpstr>
      <vt:lpstr>Damus Kaye Stansel</vt:lpstr>
      <vt:lpstr>Damus Kaye Stansel</vt:lpstr>
      <vt:lpstr>Non commited VSD</vt:lpstr>
      <vt:lpstr>DORV surgery</vt:lpstr>
      <vt:lpstr>Surgical outcomes</vt:lpstr>
      <vt:lpstr>Postoperative follow up</vt:lpstr>
      <vt:lpstr>Complication with DORV in adults</vt:lpstr>
      <vt:lpstr>Pregnancy </vt:lpstr>
      <vt:lpstr>IE prophylaxis</vt:lpstr>
      <vt:lpstr>MCQ</vt:lpstr>
      <vt:lpstr>MCQ</vt:lpstr>
      <vt:lpstr>MCQ</vt:lpstr>
      <vt:lpstr>MCQ</vt:lpstr>
      <vt:lpstr>MCQ</vt:lpstr>
      <vt:lpstr>MCQ</vt:lpstr>
      <vt:lpstr>MCQ</vt:lpstr>
      <vt:lpstr>Thank 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DOUBLE OUTLET RIGHT VENTRICLE</dc:title>
  <dc:creator>sony</dc:creator>
  <cp:lastModifiedBy>sony</cp:lastModifiedBy>
  <cp:revision>108</cp:revision>
  <dcterms:created xsi:type="dcterms:W3CDTF">2006-08-16T00:00:00Z</dcterms:created>
  <dcterms:modified xsi:type="dcterms:W3CDTF">2019-01-28T19:09:31Z</dcterms:modified>
</cp:coreProperties>
</file>